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Default Extension="pptx" ContentType="application/vnd.openxmlformats-officedocument.presentationml.presentation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22" r:id="rId1"/>
    <p:sldMasterId id="2147485138" r:id="rId2"/>
    <p:sldMasterId id="2147485151" r:id="rId3"/>
  </p:sldMasterIdLst>
  <p:notesMasterIdLst>
    <p:notesMasterId r:id="rId16"/>
  </p:notesMasterIdLst>
  <p:handoutMasterIdLst>
    <p:handoutMasterId r:id="rId17"/>
  </p:handoutMasterIdLst>
  <p:sldIdLst>
    <p:sldId id="937" r:id="rId4"/>
    <p:sldId id="1041" r:id="rId5"/>
    <p:sldId id="1058" r:id="rId6"/>
    <p:sldId id="1059" r:id="rId7"/>
    <p:sldId id="1061" r:id="rId8"/>
    <p:sldId id="1060" r:id="rId9"/>
    <p:sldId id="1062" r:id="rId10"/>
    <p:sldId id="1063" r:id="rId11"/>
    <p:sldId id="1066" r:id="rId12"/>
    <p:sldId id="1065" r:id="rId13"/>
    <p:sldId id="1057" r:id="rId14"/>
    <p:sldId id="1039" r:id="rId15"/>
  </p:sldIdLst>
  <p:sldSz cx="9144000" cy="6858000" type="screen4x3"/>
  <p:notesSz cx="6858000" cy="9947275"/>
  <p:defaultTextStyle>
    <a:defPPr>
      <a:defRPr lang="th-TH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srgbClr val="FF0000"/>
    </p:penClr>
  </p:showPr>
  <p:clrMru>
    <a:srgbClr val="000099"/>
    <a:srgbClr val="CCFF99"/>
    <a:srgbClr val="003300"/>
    <a:srgbClr val="FF3300"/>
    <a:srgbClr val="FF0000"/>
    <a:srgbClr val="9933FF"/>
    <a:srgbClr val="CC00FF"/>
    <a:srgbClr val="FF00FF"/>
    <a:srgbClr val="FF9933"/>
    <a:srgbClr val="1B5FC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7496" autoAdjust="0"/>
  </p:normalViewPr>
  <p:slideViewPr>
    <p:cSldViewPr>
      <p:cViewPr>
        <p:scale>
          <a:sx n="70" d="100"/>
          <a:sy n="70" d="100"/>
        </p:scale>
        <p:origin x="-1890" y="-4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89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40CEAD9-CFCA-4380-9CE8-51661CD40D85}" type="datetimeFigureOut">
              <a:rPr lang="th-TH"/>
              <a:pPr>
                <a:defRPr/>
              </a:pPr>
              <a:t>15/11/61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3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4835FFA-BAD0-4940-8AC2-D6828E168AF6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A41D3C79-01BB-44BB-83C5-E169EE7BD14B}" type="datetimeFigureOut">
              <a:rPr lang="th-TH"/>
              <a:pPr>
                <a:defRPr/>
              </a:pPr>
              <a:t>15/11/61</a:t>
            </a:fld>
            <a:endParaRPr lang="th-TH"/>
          </a:p>
        </p:txBody>
      </p:sp>
      <p:sp>
        <p:nvSpPr>
          <p:cNvPr id="4" name="ตัวยึด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th-TH" noProof="0" smtClean="0"/>
          </a:p>
        </p:txBody>
      </p:sp>
      <p:sp>
        <p:nvSpPr>
          <p:cNvPr id="5" name="ตัวยึด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noProof="0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noProof="0" smtClean="0"/>
              <a:t>ระดับที่สอง</a:t>
            </a:r>
          </a:p>
          <a:p>
            <a:pPr lvl="2"/>
            <a:r>
              <a:rPr lang="th-TH" noProof="0" smtClean="0"/>
              <a:t>ระดับที่สาม</a:t>
            </a:r>
          </a:p>
          <a:p>
            <a:pPr lvl="3"/>
            <a:r>
              <a:rPr lang="th-TH" noProof="0" smtClean="0"/>
              <a:t>ระดับที่สี่</a:t>
            </a:r>
          </a:p>
          <a:p>
            <a:pPr lvl="4"/>
            <a:r>
              <a:rPr lang="th-TH" noProof="0" smtClean="0"/>
              <a:t>ระดับที่ห้า</a:t>
            </a:r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437C842-BDBC-43A9-8543-BB40C448C704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F10CA95-3AC5-4445-A2E5-A1A5D14CB56A}" type="datetimeFigureOut">
              <a:rPr lang="th-TH" smtClean="0"/>
              <a:pPr>
                <a:defRPr/>
              </a:pPr>
              <a:t>15/11/61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CEC20E-25BE-4EF9-9F2D-664298F4E6F9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66F4CDD-97B2-4A48-A438-3A2771072E67}" type="datetimeFigureOut">
              <a:rPr lang="th-TH" smtClean="0"/>
              <a:pPr>
                <a:defRPr/>
              </a:pPr>
              <a:t>15/11/61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6866FF-00A7-42B0-A616-635031FD6644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232F673-1880-45D9-BBFD-9B95E829C0F0}" type="datetimeFigureOut">
              <a:rPr lang="th-TH" smtClean="0"/>
              <a:pPr>
                <a:defRPr/>
              </a:pPr>
              <a:t>15/11/61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54724D-00B4-413C-8C26-3ACAF11B4E93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787775" cy="4133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06975" y="1981200"/>
            <a:ext cx="3789363" cy="4133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3B46572-E721-4E73-9B75-FC6A4435BA09}" type="datetimeFigureOut">
              <a:rPr lang="th-TH" smtClean="0"/>
              <a:pPr>
                <a:defRPr/>
              </a:pPr>
              <a:t>15/11/61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50EE0D-7354-49F7-97E0-453DDA4B1E03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100" y="590550"/>
            <a:ext cx="1943100" cy="55245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90550"/>
            <a:ext cx="5676900" cy="55245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066800" y="590550"/>
            <a:ext cx="7772400" cy="5524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3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h-TH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h-TH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h-TH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h-TH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h-TH"/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h-TH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h-TH"/>
            </a:p>
          </p:txBody>
        </p:sp>
      </p:grpSp>
      <p:sp>
        <p:nvSpPr>
          <p:cNvPr id="320523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th-TH"/>
              <a:t>คลิกเพื่อแก้ไขลักษณะต้นแบบชื่อเรื่อง</a:t>
            </a:r>
          </a:p>
        </p:txBody>
      </p:sp>
      <p:sp>
        <p:nvSpPr>
          <p:cNvPr id="320524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th-TH"/>
              <a:t>คลิกเพื่อแก้ไขลักษณะต้นแบบหัวข้อย่อย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6349C5-619A-4DBB-B6FE-E4B938C6697C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  <p:transition>
    <p:wheel spokes="8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6868E7-51E7-4E34-A910-EDA4DD11B7DE}" type="slidenum">
              <a:rPr lang="en-US"/>
              <a:pPr>
                <a:defRPr/>
              </a:pPr>
              <a:t>‹#›</a:t>
            </a:fld>
            <a:endParaRPr lang="th-TH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</p:spTree>
  </p:cSld>
  <p:clrMapOvr>
    <a:masterClrMapping/>
  </p:clrMapOvr>
  <p:transition>
    <p:wheel spokes="8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22FC02-DE94-40CD-B3DF-22574FF120BD}" type="slidenum">
              <a:rPr lang="en-US"/>
              <a:pPr>
                <a:defRPr/>
              </a:pPr>
              <a:t>‹#›</a:t>
            </a:fld>
            <a:endParaRPr lang="th-TH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</p:spTree>
  </p:cSld>
  <p:clrMapOvr>
    <a:masterClrMapping/>
  </p:clrMapOvr>
  <p:transition>
    <p:wheel spokes="8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2DBE58-8247-4E33-AC76-87D776EFA3A8}" type="slidenum">
              <a:rPr lang="en-US"/>
              <a:pPr>
                <a:defRPr/>
              </a:pPr>
              <a:t>‹#›</a:t>
            </a:fld>
            <a:endParaRPr lang="th-TH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</p:spTree>
  </p:cSld>
  <p:clrMapOvr>
    <a:masterClrMapping/>
  </p:clrMapOvr>
  <p:transition>
    <p:wheel spokes="8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99D1B1-FBDE-4FB7-A323-780A97266476}" type="slidenum">
              <a:rPr lang="en-US"/>
              <a:pPr>
                <a:defRPr/>
              </a:pPr>
              <a:t>‹#›</a:t>
            </a:fld>
            <a:endParaRPr lang="th-TH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</p:spTree>
  </p:cSld>
  <p:clrMapOvr>
    <a:masterClrMapping/>
  </p:clrMapOvr>
  <p:transition>
    <p:wheel spokes="8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2BCF17-86E9-4C19-80FF-1EE9AC8C5A6F}" type="slidenum">
              <a:rPr lang="en-US"/>
              <a:pPr>
                <a:defRPr/>
              </a:pPr>
              <a:t>‹#›</a:t>
            </a:fld>
            <a:endParaRPr lang="th-TH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</p:spTree>
  </p:cSld>
  <p:clrMapOvr>
    <a:masterClrMapping/>
  </p:clrMapOvr>
  <p:transition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C327911-050A-468D-BC3B-F02A1EDE05CA}" type="datetimeFigureOut">
              <a:rPr lang="th-TH" smtClean="0"/>
              <a:pPr>
                <a:defRPr/>
              </a:pPr>
              <a:t>15/11/61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9B5FFD-1F1E-4464-BE03-7F47EE9E8F4B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EF53F0-C65D-46DF-B698-480BE04FF30E}" type="slidenum">
              <a:rPr lang="en-US"/>
              <a:pPr>
                <a:defRPr/>
              </a:pPr>
              <a:t>‹#›</a:t>
            </a:fld>
            <a:endParaRPr lang="th-TH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</p:spTree>
  </p:cSld>
  <p:clrMapOvr>
    <a:masterClrMapping/>
  </p:clrMapOvr>
  <p:transition>
    <p:wheel spokes="8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FB3BBB-C36F-4F33-A3C7-92C43CA15511}" type="slidenum">
              <a:rPr lang="en-US"/>
              <a:pPr>
                <a:defRPr/>
              </a:pPr>
              <a:t>‹#›</a:t>
            </a:fld>
            <a:endParaRPr lang="th-TH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</p:spTree>
  </p:cSld>
  <p:clrMapOvr>
    <a:masterClrMapping/>
  </p:clrMapOvr>
  <p:transition>
    <p:wheel spokes="8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4B71F5-069F-42F1-84EE-1178E8BFF192}" type="slidenum">
              <a:rPr lang="en-US"/>
              <a:pPr>
                <a:defRPr/>
              </a:pPr>
              <a:t>‹#›</a:t>
            </a:fld>
            <a:endParaRPr lang="th-TH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</p:spTree>
  </p:cSld>
  <p:clrMapOvr>
    <a:masterClrMapping/>
  </p:clrMapOvr>
  <p:transition>
    <p:wheel spokes="8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4CDA44-60AC-4249-938C-7BCE6E9D03D6}" type="slidenum">
              <a:rPr lang="en-US"/>
              <a:pPr>
                <a:defRPr/>
              </a:pPr>
              <a:t>‹#›</a:t>
            </a:fld>
            <a:endParaRPr lang="th-TH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</p:spTree>
  </p:cSld>
  <p:clrMapOvr>
    <a:masterClrMapping/>
  </p:clrMapOvr>
  <p:transition>
    <p:wheel spokes="8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292A41-3844-4857-940A-EA8A453FB89D}" type="slidenum">
              <a:rPr lang="en-US"/>
              <a:pPr>
                <a:defRPr/>
              </a:pPr>
              <a:t>‹#›</a:t>
            </a:fld>
            <a:endParaRPr lang="th-TH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</p:spTree>
  </p:cSld>
  <p:clrMapOvr>
    <a:masterClrMapping/>
  </p:clrMapOvr>
  <p:transition>
    <p:wheel spokes="8"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873245-50A9-4666-80D7-A4099DB7E97B}" type="slidenum">
              <a:rPr lang="en-US"/>
              <a:pPr>
                <a:defRPr/>
              </a:pPr>
              <a:t>‹#›</a:t>
            </a:fld>
            <a:endParaRPr lang="th-TH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</p:spTree>
  </p:cSld>
  <p:clrMapOvr>
    <a:masterClrMapping/>
  </p:clrMapOvr>
  <p:transition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C0FBFB-4BD1-4667-B521-E0AF4BA01ADE}" type="datetimeFigureOut">
              <a:rPr lang="th-TH" smtClean="0"/>
              <a:pPr>
                <a:defRPr/>
              </a:pPr>
              <a:t>15/11/61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404CBE-154E-4FAA-B62F-417496AAA8AC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FDDC8B2-EF04-43E9-909C-7E391A1D0DE9}" type="datetimeFigureOut">
              <a:rPr lang="th-TH" smtClean="0"/>
              <a:pPr>
                <a:defRPr/>
              </a:pPr>
              <a:t>15/11/61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8283E-3EC2-481F-9F56-6EA649DA7837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EFB4BE8-4272-4EE7-AA50-D3F8A189EF03}" type="datetimeFigureOut">
              <a:rPr lang="th-TH" smtClean="0"/>
              <a:pPr>
                <a:defRPr/>
              </a:pPr>
              <a:t>15/11/61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04DC69-1C45-4305-9676-1D4737E79D34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AB30720-6636-4FCA-BA0C-8A2EBB12A925}" type="datetimeFigureOut">
              <a:rPr lang="th-TH" smtClean="0"/>
              <a:pPr>
                <a:defRPr/>
              </a:pPr>
              <a:t>15/11/61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167FFB-CE09-4943-A76E-13CA552BC227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8FB8FBD-060B-4FE3-9F87-63DC7F484634}" type="datetimeFigureOut">
              <a:rPr lang="th-TH" smtClean="0"/>
              <a:pPr>
                <a:defRPr/>
              </a:pPr>
              <a:t>15/11/61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A9BCCF-E579-4977-8724-D475712EF31A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D5E508C-C78D-43BC-8F57-F1588942B1C6}" type="datetimeFigureOut">
              <a:rPr lang="th-TH" smtClean="0"/>
              <a:pPr>
                <a:defRPr/>
              </a:pPr>
              <a:t>15/11/61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A7D693-D91A-4FCB-9EA2-EDC93B7962F0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A7DA85B-C4B1-4B87-AF94-B81AD058917C}" type="datetimeFigureOut">
              <a:rPr lang="th-TH" smtClean="0"/>
              <a:pPr>
                <a:defRPr/>
              </a:pPr>
              <a:t>15/11/61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987ABBE-C8D1-4335-AD13-E7FE2EF5C431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23" r:id="rId1"/>
    <p:sldLayoutId id="2147485124" r:id="rId2"/>
    <p:sldLayoutId id="2147485125" r:id="rId3"/>
    <p:sldLayoutId id="2147485126" r:id="rId4"/>
    <p:sldLayoutId id="2147485127" r:id="rId5"/>
    <p:sldLayoutId id="2147485128" r:id="rId6"/>
    <p:sldLayoutId id="2147485129" r:id="rId7"/>
    <p:sldLayoutId id="2147485130" r:id="rId8"/>
    <p:sldLayoutId id="2147485131" r:id="rId9"/>
    <p:sldLayoutId id="2147485132" r:id="rId10"/>
    <p:sldLayoutId id="214748513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9804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712788" cy="6846888"/>
            <a:chOff x="0" y="0"/>
            <a:chExt cx="449" cy="4313"/>
          </a:xfrm>
        </p:grpSpPr>
        <p:sp>
          <p:nvSpPr>
            <p:cNvPr id="4101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448" cy="4312"/>
            </a:xfrm>
            <a:prstGeom prst="rect">
              <a:avLst/>
            </a:prstGeom>
            <a:gradFill rotWithShape="0">
              <a:gsLst>
                <a:gs pos="0">
                  <a:srgbClr val="00B7A5"/>
                </a:gs>
                <a:gs pos="100000">
                  <a:srgbClr val="003731"/>
                </a:gs>
              </a:gsLst>
              <a:lin ang="5400000" scaled="1"/>
            </a:gra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2" name="Freeform 4"/>
            <p:cNvSpPr>
              <a:spLocks/>
            </p:cNvSpPr>
            <p:nvPr/>
          </p:nvSpPr>
          <p:spPr bwMode="auto">
            <a:xfrm>
              <a:off x="0" y="0"/>
              <a:ext cx="449" cy="4313"/>
            </a:xfrm>
            <a:custGeom>
              <a:avLst/>
              <a:gdLst>
                <a:gd name="T0" fmla="*/ 0 w 449"/>
                <a:gd name="T1" fmla="*/ 4312 h 4313"/>
                <a:gd name="T2" fmla="*/ 149 w 449"/>
                <a:gd name="T3" fmla="*/ 0 h 4313"/>
                <a:gd name="T4" fmla="*/ 299 w 449"/>
                <a:gd name="T5" fmla="*/ 4312 h 4313"/>
                <a:gd name="T6" fmla="*/ 448 w 449"/>
                <a:gd name="T7" fmla="*/ 0 h 4313"/>
                <a:gd name="T8" fmla="*/ 0 w 449"/>
                <a:gd name="T9" fmla="*/ 149 h 4313"/>
                <a:gd name="T10" fmla="*/ 448 w 449"/>
                <a:gd name="T11" fmla="*/ 297 h 4313"/>
                <a:gd name="T12" fmla="*/ 0 w 449"/>
                <a:gd name="T13" fmla="*/ 446 h 4313"/>
                <a:gd name="T14" fmla="*/ 448 w 449"/>
                <a:gd name="T15" fmla="*/ 595 h 4313"/>
                <a:gd name="T16" fmla="*/ 0 w 449"/>
                <a:gd name="T17" fmla="*/ 743 h 4313"/>
                <a:gd name="T18" fmla="*/ 448 w 449"/>
                <a:gd name="T19" fmla="*/ 892 h 4313"/>
                <a:gd name="T20" fmla="*/ 0 w 449"/>
                <a:gd name="T21" fmla="*/ 1041 h 4313"/>
                <a:gd name="T22" fmla="*/ 448 w 449"/>
                <a:gd name="T23" fmla="*/ 1190 h 4313"/>
                <a:gd name="T24" fmla="*/ 0 w 449"/>
                <a:gd name="T25" fmla="*/ 1338 h 4313"/>
                <a:gd name="T26" fmla="*/ 448 w 449"/>
                <a:gd name="T27" fmla="*/ 1487 h 4313"/>
                <a:gd name="T28" fmla="*/ 0 w 449"/>
                <a:gd name="T29" fmla="*/ 1636 h 4313"/>
                <a:gd name="T30" fmla="*/ 448 w 449"/>
                <a:gd name="T31" fmla="*/ 1784 h 4313"/>
                <a:gd name="T32" fmla="*/ 0 w 449"/>
                <a:gd name="T33" fmla="*/ 1933 h 4313"/>
                <a:gd name="T34" fmla="*/ 448 w 449"/>
                <a:gd name="T35" fmla="*/ 2082 h 4313"/>
                <a:gd name="T36" fmla="*/ 0 w 449"/>
                <a:gd name="T37" fmla="*/ 2230 h 4313"/>
                <a:gd name="T38" fmla="*/ 448 w 449"/>
                <a:gd name="T39" fmla="*/ 2379 h 4313"/>
                <a:gd name="T40" fmla="*/ 0 w 449"/>
                <a:gd name="T41" fmla="*/ 2528 h 4313"/>
                <a:gd name="T42" fmla="*/ 448 w 449"/>
                <a:gd name="T43" fmla="*/ 2676 h 4313"/>
                <a:gd name="T44" fmla="*/ 0 w 449"/>
                <a:gd name="T45" fmla="*/ 2825 h 4313"/>
                <a:gd name="T46" fmla="*/ 448 w 449"/>
                <a:gd name="T47" fmla="*/ 2974 h 4313"/>
                <a:gd name="T48" fmla="*/ 0 w 449"/>
                <a:gd name="T49" fmla="*/ 3122 h 4313"/>
                <a:gd name="T50" fmla="*/ 448 w 449"/>
                <a:gd name="T51" fmla="*/ 3271 h 4313"/>
                <a:gd name="T52" fmla="*/ 0 w 449"/>
                <a:gd name="T53" fmla="*/ 3420 h 4313"/>
                <a:gd name="T54" fmla="*/ 448 w 449"/>
                <a:gd name="T55" fmla="*/ 3569 h 4313"/>
                <a:gd name="T56" fmla="*/ 0 w 449"/>
                <a:gd name="T57" fmla="*/ 3717 h 4313"/>
                <a:gd name="T58" fmla="*/ 448 w 449"/>
                <a:gd name="T59" fmla="*/ 3866 h 4313"/>
                <a:gd name="T60" fmla="*/ 0 w 449"/>
                <a:gd name="T61" fmla="*/ 4015 h 4313"/>
                <a:gd name="T62" fmla="*/ 448 w 449"/>
                <a:gd name="T63" fmla="*/ 4163 h 4313"/>
                <a:gd name="T64" fmla="*/ 0 w 449"/>
                <a:gd name="T65" fmla="*/ 4312 h 4313"/>
                <a:gd name="T66" fmla="*/ 448 w 449"/>
                <a:gd name="T67" fmla="*/ 4312 h 4313"/>
                <a:gd name="T68" fmla="*/ 0 w 449"/>
                <a:gd name="T69" fmla="*/ 0 h 431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449" h="4313">
                  <a:moveTo>
                    <a:pt x="0" y="0"/>
                  </a:moveTo>
                  <a:lnTo>
                    <a:pt x="0" y="4312"/>
                  </a:lnTo>
                  <a:lnTo>
                    <a:pt x="149" y="4312"/>
                  </a:lnTo>
                  <a:lnTo>
                    <a:pt x="149" y="0"/>
                  </a:lnTo>
                  <a:lnTo>
                    <a:pt x="299" y="0"/>
                  </a:lnTo>
                  <a:lnTo>
                    <a:pt x="299" y="4312"/>
                  </a:lnTo>
                  <a:lnTo>
                    <a:pt x="448" y="4312"/>
                  </a:lnTo>
                  <a:lnTo>
                    <a:pt x="448" y="0"/>
                  </a:lnTo>
                  <a:lnTo>
                    <a:pt x="448" y="149"/>
                  </a:lnTo>
                  <a:lnTo>
                    <a:pt x="0" y="149"/>
                  </a:lnTo>
                  <a:lnTo>
                    <a:pt x="0" y="297"/>
                  </a:lnTo>
                  <a:lnTo>
                    <a:pt x="448" y="297"/>
                  </a:lnTo>
                  <a:lnTo>
                    <a:pt x="448" y="446"/>
                  </a:lnTo>
                  <a:lnTo>
                    <a:pt x="0" y="446"/>
                  </a:lnTo>
                  <a:lnTo>
                    <a:pt x="0" y="595"/>
                  </a:lnTo>
                  <a:lnTo>
                    <a:pt x="448" y="595"/>
                  </a:lnTo>
                  <a:lnTo>
                    <a:pt x="448" y="743"/>
                  </a:lnTo>
                  <a:lnTo>
                    <a:pt x="0" y="743"/>
                  </a:lnTo>
                  <a:lnTo>
                    <a:pt x="0" y="892"/>
                  </a:lnTo>
                  <a:lnTo>
                    <a:pt x="448" y="892"/>
                  </a:lnTo>
                  <a:lnTo>
                    <a:pt x="448" y="1041"/>
                  </a:lnTo>
                  <a:lnTo>
                    <a:pt x="0" y="1041"/>
                  </a:lnTo>
                  <a:lnTo>
                    <a:pt x="0" y="1190"/>
                  </a:lnTo>
                  <a:lnTo>
                    <a:pt x="448" y="1190"/>
                  </a:lnTo>
                  <a:lnTo>
                    <a:pt x="448" y="1338"/>
                  </a:lnTo>
                  <a:lnTo>
                    <a:pt x="0" y="1338"/>
                  </a:lnTo>
                  <a:lnTo>
                    <a:pt x="0" y="1487"/>
                  </a:lnTo>
                  <a:lnTo>
                    <a:pt x="448" y="1487"/>
                  </a:lnTo>
                  <a:lnTo>
                    <a:pt x="448" y="1636"/>
                  </a:lnTo>
                  <a:lnTo>
                    <a:pt x="0" y="1636"/>
                  </a:lnTo>
                  <a:lnTo>
                    <a:pt x="0" y="1784"/>
                  </a:lnTo>
                  <a:lnTo>
                    <a:pt x="448" y="1784"/>
                  </a:lnTo>
                  <a:lnTo>
                    <a:pt x="448" y="1933"/>
                  </a:lnTo>
                  <a:lnTo>
                    <a:pt x="0" y="1933"/>
                  </a:lnTo>
                  <a:lnTo>
                    <a:pt x="0" y="2082"/>
                  </a:lnTo>
                  <a:lnTo>
                    <a:pt x="448" y="2082"/>
                  </a:lnTo>
                  <a:lnTo>
                    <a:pt x="448" y="2230"/>
                  </a:lnTo>
                  <a:lnTo>
                    <a:pt x="0" y="2230"/>
                  </a:lnTo>
                  <a:lnTo>
                    <a:pt x="0" y="2379"/>
                  </a:lnTo>
                  <a:lnTo>
                    <a:pt x="448" y="2379"/>
                  </a:lnTo>
                  <a:lnTo>
                    <a:pt x="448" y="2528"/>
                  </a:lnTo>
                  <a:lnTo>
                    <a:pt x="0" y="2528"/>
                  </a:lnTo>
                  <a:lnTo>
                    <a:pt x="0" y="2676"/>
                  </a:lnTo>
                  <a:lnTo>
                    <a:pt x="448" y="2676"/>
                  </a:lnTo>
                  <a:lnTo>
                    <a:pt x="448" y="2825"/>
                  </a:lnTo>
                  <a:lnTo>
                    <a:pt x="0" y="2825"/>
                  </a:lnTo>
                  <a:lnTo>
                    <a:pt x="0" y="2974"/>
                  </a:lnTo>
                  <a:lnTo>
                    <a:pt x="448" y="2974"/>
                  </a:lnTo>
                  <a:lnTo>
                    <a:pt x="448" y="3122"/>
                  </a:lnTo>
                  <a:lnTo>
                    <a:pt x="0" y="3122"/>
                  </a:lnTo>
                  <a:lnTo>
                    <a:pt x="0" y="3271"/>
                  </a:lnTo>
                  <a:lnTo>
                    <a:pt x="448" y="3271"/>
                  </a:lnTo>
                  <a:lnTo>
                    <a:pt x="448" y="3420"/>
                  </a:lnTo>
                  <a:lnTo>
                    <a:pt x="0" y="3420"/>
                  </a:lnTo>
                  <a:lnTo>
                    <a:pt x="0" y="3569"/>
                  </a:lnTo>
                  <a:lnTo>
                    <a:pt x="448" y="3569"/>
                  </a:lnTo>
                  <a:lnTo>
                    <a:pt x="448" y="3717"/>
                  </a:lnTo>
                  <a:lnTo>
                    <a:pt x="0" y="3717"/>
                  </a:lnTo>
                  <a:lnTo>
                    <a:pt x="0" y="3866"/>
                  </a:lnTo>
                  <a:lnTo>
                    <a:pt x="448" y="3866"/>
                  </a:lnTo>
                  <a:lnTo>
                    <a:pt x="448" y="4015"/>
                  </a:lnTo>
                  <a:lnTo>
                    <a:pt x="0" y="4015"/>
                  </a:lnTo>
                  <a:lnTo>
                    <a:pt x="0" y="4163"/>
                  </a:lnTo>
                  <a:lnTo>
                    <a:pt x="448" y="4163"/>
                  </a:lnTo>
                  <a:lnTo>
                    <a:pt x="448" y="4312"/>
                  </a:lnTo>
                  <a:lnTo>
                    <a:pt x="0" y="4312"/>
                  </a:lnTo>
                  <a:lnTo>
                    <a:pt x="448" y="4312"/>
                  </a:lnTo>
                  <a:lnTo>
                    <a:pt x="448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/>
            <a:lstStyle/>
            <a:p>
              <a:pPr>
                <a:defRPr/>
              </a:pPr>
              <a:endParaRPr lang="th-TH"/>
            </a:p>
          </p:txBody>
        </p:sp>
      </p:grpSp>
      <p:sp>
        <p:nvSpPr>
          <p:cNvPr id="353075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590550"/>
            <a:ext cx="7772400" cy="1162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Click to edit Master title style</a:t>
            </a:r>
          </a:p>
        </p:txBody>
      </p:sp>
      <p:sp>
        <p:nvSpPr>
          <p:cNvPr id="353075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729538" cy="413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Click to edit Master text styles</a:t>
            </a:r>
          </a:p>
          <a:p>
            <a:pPr lvl="1"/>
            <a:r>
              <a:rPr lang="th-TH" smtClean="0"/>
              <a:t>Second Level</a:t>
            </a:r>
          </a:p>
          <a:p>
            <a:pPr lvl="2"/>
            <a:r>
              <a:rPr lang="th-TH" smtClean="0"/>
              <a:t>Third Level</a:t>
            </a:r>
          </a:p>
          <a:p>
            <a:pPr lvl="3"/>
            <a:r>
              <a:rPr lang="th-TH" smtClean="0"/>
              <a:t>Fourth Level</a:t>
            </a:r>
          </a:p>
          <a:p>
            <a:pPr lvl="4"/>
            <a:r>
              <a:rPr lang="th-TH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5139" r:id="rId1"/>
    <p:sldLayoutId id="2147485140" r:id="rId2"/>
    <p:sldLayoutId id="2147485141" r:id="rId3"/>
    <p:sldLayoutId id="2147485142" r:id="rId4"/>
    <p:sldLayoutId id="2147485143" r:id="rId5"/>
    <p:sldLayoutId id="2147485144" r:id="rId6"/>
    <p:sldLayoutId id="2147485145" r:id="rId7"/>
    <p:sldLayoutId id="2147485146" r:id="rId8"/>
    <p:sldLayoutId id="2147485147" r:id="rId9"/>
    <p:sldLayoutId id="2147485148" r:id="rId10"/>
    <p:sldLayoutId id="2147485149" r:id="rId11"/>
    <p:sldLayoutId id="214748515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0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0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EucrosiaUPC" pitchFamily="18" charset="-34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0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EucrosiaUPC" pitchFamily="18" charset="-34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0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EucrosiaUPC" pitchFamily="18" charset="-34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0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EucrosiaUPC" pitchFamily="18" charset="-34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EucrosiaUPC" pitchFamily="18" charset="-34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EucrosiaUPC" pitchFamily="18" charset="-34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EucrosiaUPC" pitchFamily="18" charset="-34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EucrosiaUPC" pitchFamily="18" charset="-34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•"/>
        <a:defRPr sz="5400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4800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4400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4000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4000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4000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4000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4000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4000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0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1949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84EE076A-FCF6-4132-B872-AB2040D29DF8}" type="slidenum">
              <a:rPr lang="en-US"/>
              <a:pPr>
                <a:defRPr/>
              </a:pPr>
              <a:t>‹#›</a:t>
            </a:fld>
            <a:endParaRPr lang="th-TH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3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319494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h-TH"/>
              </a:p>
            </p:txBody>
          </p:sp>
          <p:sp>
            <p:nvSpPr>
              <p:cNvPr id="319495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h-TH"/>
              </a:p>
            </p:txBody>
          </p:sp>
          <p:sp>
            <p:nvSpPr>
              <p:cNvPr id="319496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h-TH"/>
              </a:p>
            </p:txBody>
          </p:sp>
          <p:sp>
            <p:nvSpPr>
              <p:cNvPr id="319497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h-TH"/>
              </a:p>
            </p:txBody>
          </p:sp>
          <p:sp>
            <p:nvSpPr>
              <p:cNvPr id="319498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h-TH"/>
              </a:p>
            </p:txBody>
          </p:sp>
        </p:grpSp>
        <p:sp>
          <p:nvSpPr>
            <p:cNvPr id="319499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h-TH"/>
            </a:p>
          </p:txBody>
        </p:sp>
        <p:sp>
          <p:nvSpPr>
            <p:cNvPr id="319500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h-TH"/>
            </a:p>
          </p:txBody>
        </p:sp>
      </p:grpSp>
      <p:sp>
        <p:nvSpPr>
          <p:cNvPr id="319501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คลิกเพื่อแก้ไขลักษณะต้นแบบชื่อเรื่อง</a:t>
            </a:r>
          </a:p>
        </p:txBody>
      </p:sp>
      <p:sp>
        <p:nvSpPr>
          <p:cNvPr id="319502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1950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52" r:id="rId1"/>
    <p:sldLayoutId id="2147485153" r:id="rId2"/>
    <p:sldLayoutId id="2147485154" r:id="rId3"/>
    <p:sldLayoutId id="2147485155" r:id="rId4"/>
    <p:sldLayoutId id="2147485156" r:id="rId5"/>
    <p:sldLayoutId id="2147485157" r:id="rId6"/>
    <p:sldLayoutId id="2147485158" r:id="rId7"/>
    <p:sldLayoutId id="2147485159" r:id="rId8"/>
    <p:sldLayoutId id="2147485160" r:id="rId9"/>
    <p:sldLayoutId id="2147485161" r:id="rId10"/>
    <p:sldLayoutId id="2147485162" r:id="rId11"/>
    <p:sldLayoutId id="2147485163" r:id="rId12"/>
  </p:sldLayoutIdLst>
  <p:transition>
    <p:wheel spokes="8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_Microsoft_Office_PowerPoint1.ppt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5" name="ตัวยึดหมายเลขภาพนิ่ง 46"/>
          <p:cNvSpPr txBox="1">
            <a:spLocks/>
          </p:cNvSpPr>
          <p:nvPr/>
        </p:nvSpPr>
        <p:spPr bwMode="auto">
          <a:xfrm>
            <a:off x="8316913" y="6021388"/>
            <a:ext cx="539750" cy="52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316660BE-4F9F-4DDC-880F-C9DE8B5D9EC4}" type="slidenum">
              <a:rPr lang="en-US" b="1">
                <a:latin typeface="DilleniaUPC" pitchFamily="18" charset="-34"/>
                <a:cs typeface="DilleniaUPC" pitchFamily="18" charset="-34"/>
              </a:rPr>
              <a:pPr algn="r"/>
              <a:t>1</a:t>
            </a:fld>
            <a:endParaRPr lang="th-TH" b="1">
              <a:latin typeface="DilleniaUPC" pitchFamily="18" charset="-34"/>
              <a:cs typeface="DilleniaUPC" pitchFamily="18" charset="-34"/>
            </a:endParaRPr>
          </a:p>
        </p:txBody>
      </p:sp>
      <p:graphicFrame>
        <p:nvGraphicFramePr>
          <p:cNvPr id="601092" name="Object 4"/>
          <p:cNvGraphicFramePr>
            <a:graphicFrameLocks noChangeAspect="1"/>
          </p:cNvGraphicFramePr>
          <p:nvPr/>
        </p:nvGraphicFramePr>
        <p:xfrm>
          <a:off x="-265" y="0"/>
          <a:ext cx="9145059" cy="6858000"/>
        </p:xfrm>
        <a:graphic>
          <a:graphicData uri="http://schemas.openxmlformats.org/presentationml/2006/ole">
            <p:oleObj spid="_x0000_s601092" name="งานนำเสนอ" r:id="rId3" imgW="4259474" imgH="3194387" progId="PowerPoint.Show.12">
              <p:embed/>
            </p:oleObj>
          </a:graphicData>
        </a:graphic>
      </p:graphicFrame>
      <p:sp>
        <p:nvSpPr>
          <p:cNvPr id="8" name="AutoShape 58"/>
          <p:cNvSpPr>
            <a:spLocks noChangeArrowheads="1"/>
          </p:cNvSpPr>
          <p:nvPr/>
        </p:nvSpPr>
        <p:spPr bwMode="gray">
          <a:xfrm>
            <a:off x="1214414" y="1857364"/>
            <a:ext cx="7200800" cy="1584176"/>
          </a:xfrm>
          <a:prstGeom prst="roundRect">
            <a:avLst>
              <a:gd name="adj" fmla="val 25065"/>
            </a:avLst>
          </a:prstGeom>
          <a:solidFill>
            <a:srgbClr val="92D050"/>
          </a:solidFill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th-TH" sz="6500" b="1" dirty="0" smtClean="0">
                <a:solidFill>
                  <a:schemeClr val="tx1"/>
                </a:solidFill>
                <a:latin typeface="DilleniaUPC" pitchFamily="18" charset="-34"/>
                <a:cs typeface="DilleniaUPC" pitchFamily="18" charset="-34"/>
              </a:rPr>
              <a:t>การปิดบัญชี</a:t>
            </a:r>
            <a:endParaRPr lang="th-TH" sz="6500" b="1" dirty="0">
              <a:solidFill>
                <a:schemeClr val="tx1"/>
              </a:solidFill>
              <a:latin typeface="DilleniaUPC" pitchFamily="18" charset="-34"/>
              <a:cs typeface="DilleniaUPC" pitchFamily="18" charset="-34"/>
            </a:endParaRPr>
          </a:p>
        </p:txBody>
      </p:sp>
      <p:pic>
        <p:nvPicPr>
          <p:cNvPr id="10" name="Picture 2" descr="C:\Documents and Settings\admin\Desktop\New Folder (2)\images (1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00364" y="4000504"/>
            <a:ext cx="2000264" cy="13262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Picture 3" descr="C:\Documents and Settings\admin\Desktop\New Folder (2)\images (3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2910" y="4857760"/>
            <a:ext cx="1509708" cy="14896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7" name="Group 8"/>
          <p:cNvGrpSpPr>
            <a:grpSpLocks/>
          </p:cNvGrpSpPr>
          <p:nvPr/>
        </p:nvGrpSpPr>
        <p:grpSpPr bwMode="auto">
          <a:xfrm>
            <a:off x="-32" y="-142900"/>
            <a:ext cx="2214546" cy="2143116"/>
            <a:chOff x="5868144" y="2060848"/>
            <a:chExt cx="2808312" cy="2808312"/>
          </a:xfrm>
        </p:grpSpPr>
        <p:sp>
          <p:nvSpPr>
            <p:cNvPr id="9" name="Oval 21"/>
            <p:cNvSpPr/>
            <p:nvPr/>
          </p:nvSpPr>
          <p:spPr>
            <a:xfrm>
              <a:off x="5868144" y="2060848"/>
              <a:ext cx="2808312" cy="280831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softEdge rad="317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th-TH">
                <a:latin typeface="TH SarabunPSK" pitchFamily="34" charset="-34"/>
                <a:cs typeface="TH SarabunPSK" pitchFamily="34" charset="-34"/>
              </a:endParaRPr>
            </a:p>
          </p:txBody>
        </p:sp>
        <p:pic>
          <p:nvPicPr>
            <p:cNvPr id="12" name="Picture 25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074521" y="2276750"/>
              <a:ext cx="2314595" cy="2305070"/>
            </a:xfrm>
            <a:prstGeom prst="rect">
              <a:avLst/>
            </a:prstGeo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</p:pic>
      </p:grp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142876" y="5929330"/>
            <a:ext cx="5929322" cy="500065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th-TH" sz="2400" b="1" dirty="0">
                <a:solidFill>
                  <a:schemeClr val="tx1"/>
                </a:solidFill>
                <a:latin typeface="Angsana New" pitchFamily="18" charset="-34"/>
                <a:cs typeface="IrisUPC" pitchFamily="34" charset="-34"/>
              </a:rPr>
              <a:t>โครงการสร้างความเข้มแข็งให้สหกรณ์จัดทำบัญชีและงบการเงินได้</a:t>
            </a:r>
            <a:endParaRPr lang="th-TH" sz="2400" b="1" dirty="0"/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142844" y="6426200"/>
            <a:ext cx="4143404" cy="431800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h-TH" sz="2200" b="1" dirty="0" smtClean="0">
                <a:latin typeface="Angsana New" pitchFamily="18" charset="-34"/>
                <a:cs typeface="IrisUPC" pitchFamily="34" charset="-34"/>
              </a:rPr>
              <a:t>สำหรับสหกรณ์ออมทรัพย์/สหกรณ์เครดิตยู</a:t>
            </a:r>
            <a:r>
              <a:rPr lang="th-TH" sz="2200" b="1" dirty="0" err="1" smtClean="0">
                <a:latin typeface="Angsana New" pitchFamily="18" charset="-34"/>
                <a:cs typeface="IrisUPC" pitchFamily="34" charset="-34"/>
              </a:rPr>
              <a:t>เนี่ยน</a:t>
            </a:r>
            <a:endParaRPr lang="th-TH" sz="2200" dirty="0">
              <a:latin typeface="Angsana New" pitchFamily="18" charset="-34"/>
              <a:cs typeface="IrisUPC" pitchFamily="34" charset="-34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ตัวยึดหมายเลขภาพนิ่ง 8"/>
          <p:cNvSpPr txBox="1">
            <a:spLocks/>
          </p:cNvSpPr>
          <p:nvPr/>
        </p:nvSpPr>
        <p:spPr bwMode="auto">
          <a:xfrm>
            <a:off x="6786563" y="6143625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80FD85D-90BD-4528-BB85-6F9003F8C2E4}" type="slidenum">
              <a:rPr lang="en-US" sz="1400">
                <a:latin typeface="Arial" pitchFamily="34" charset="0"/>
              </a:rPr>
              <a:pPr algn="r"/>
              <a:t>10</a:t>
            </a:fld>
            <a:endParaRPr lang="th-TH" sz="1400">
              <a:latin typeface="Arial" pitchFamily="34" charset="0"/>
            </a:endParaRPr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gray">
          <a:xfrm>
            <a:off x="584350" y="1000108"/>
            <a:ext cx="8202492" cy="714380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0">
                <a:schemeClr val="accent6">
                  <a:tint val="66000"/>
                  <a:satMod val="160000"/>
                </a:schemeClr>
              </a:gs>
              <a:gs pos="50000">
                <a:schemeClr val="accent6">
                  <a:tint val="44500"/>
                  <a:satMod val="160000"/>
                </a:schemeClr>
              </a:gs>
              <a:gs pos="100000">
                <a:schemeClr val="accent6">
                  <a:tint val="23500"/>
                  <a:satMod val="160000"/>
                </a:schemeClr>
              </a:gs>
            </a:gsLst>
            <a:lin ang="16200000" scaled="1"/>
            <a:tileRect/>
          </a:gradFill>
          <a:ln w="9525">
            <a:noFill/>
            <a:round/>
            <a:headEnd/>
            <a:tailEnd/>
          </a:ln>
          <a:scene3d>
            <a:camera prst="perspectiveFront"/>
            <a:lightRig rig="legacyFlat3" dir="b"/>
          </a:scene3d>
          <a:sp3d extrusionH="430200" prstMaterial="legacyMetal">
            <a:bevelT w="13500" h="13500" prst="relaxedInset"/>
            <a:bevelB w="13500" h="13500" prst="angle"/>
            <a:extrusionClr>
              <a:schemeClr val="folHlink"/>
            </a:extrusionClr>
          </a:sp3d>
        </p:spPr>
        <p:txBody>
          <a:bodyPr wrap="none" anchor="ctr">
            <a:flatTx/>
          </a:bodyPr>
          <a:lstStyle/>
          <a:p>
            <a:pPr algn="ctr" eaLnBrk="0" hangingPunct="0">
              <a:defRPr/>
            </a:pPr>
            <a:r>
              <a:rPr lang="en-US" sz="4000" b="1" dirty="0" smtClean="0">
                <a:solidFill>
                  <a:srgbClr val="000000"/>
                </a:solidFill>
                <a:latin typeface="Angsana New" pitchFamily="18" charset="-34"/>
              </a:rPr>
              <a:t>3.2</a:t>
            </a:r>
            <a:r>
              <a:rPr lang="th-TH" sz="4000" b="1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th-TH" sz="4000" b="1" dirty="0" smtClean="0">
                <a:solidFill>
                  <a:srgbClr val="000000"/>
                </a:solidFill>
                <a:latin typeface="Times New Roman" pitchFamily="18" charset="0"/>
                <a:cs typeface="IrisUPC" pitchFamily="34" charset="-34"/>
              </a:rPr>
              <a:t>การ</a:t>
            </a:r>
            <a:r>
              <a:rPr lang="th-TH" sz="4000" b="1" dirty="0">
                <a:solidFill>
                  <a:srgbClr val="000000"/>
                </a:solidFill>
                <a:latin typeface="Times New Roman" pitchFamily="18" charset="0"/>
                <a:cs typeface="IrisUPC" pitchFamily="34" charset="-34"/>
              </a:rPr>
              <a:t>ปิดบัญชีประจำปีประเภทสินทรัพย์ หนี้สิน และทุน</a:t>
            </a:r>
          </a:p>
        </p:txBody>
      </p:sp>
      <p:sp>
        <p:nvSpPr>
          <p:cNvPr id="10246" name="Rectangle 7"/>
          <p:cNvSpPr>
            <a:spLocks noChangeArrowheads="1"/>
          </p:cNvSpPr>
          <p:nvPr/>
        </p:nvSpPr>
        <p:spPr bwMode="auto">
          <a:xfrm>
            <a:off x="428596" y="2143125"/>
            <a:ext cx="8215370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th-TH" sz="3800" b="1" dirty="0">
                <a:solidFill>
                  <a:srgbClr val="000000"/>
                </a:solidFill>
                <a:latin typeface="Angsana New" pitchFamily="18" charset="-34"/>
              </a:rPr>
              <a:t>ให้</a:t>
            </a:r>
            <a:r>
              <a:rPr lang="th-TH" sz="3800" b="1" u="sng" dirty="0">
                <a:solidFill>
                  <a:srgbClr val="000000"/>
                </a:solidFill>
                <a:latin typeface="Angsana New" pitchFamily="18" charset="-34"/>
              </a:rPr>
              <a:t>คำนวณหายอดคงเหลือของบัญชีแยกประเภท</a:t>
            </a:r>
          </a:p>
          <a:p>
            <a:pPr eaLnBrk="0" hangingPunct="0"/>
            <a:r>
              <a:rPr lang="th-TH" sz="3800" b="1" dirty="0">
                <a:solidFill>
                  <a:srgbClr val="000000"/>
                </a:solidFill>
                <a:latin typeface="Angsana New" pitchFamily="18" charset="-34"/>
              </a:rPr>
              <a:t>แต่ละบัญชี ณ วันสิ้นปีทางบัญชี  </a:t>
            </a:r>
            <a:r>
              <a:rPr lang="th-TH" sz="4000" b="1" dirty="0" smtClean="0">
                <a:latin typeface="Angsana New" pitchFamily="18" charset="-34"/>
              </a:rPr>
              <a:t>เพื่อ</a:t>
            </a:r>
            <a:r>
              <a:rPr lang="th-TH" sz="4000" b="1" dirty="0">
                <a:solidFill>
                  <a:srgbClr val="000099"/>
                </a:solidFill>
                <a:latin typeface="Angsana New" pitchFamily="18" charset="-34"/>
              </a:rPr>
              <a:t>หายอดคงเหลือยกไป</a:t>
            </a:r>
            <a:r>
              <a:rPr lang="th-TH" sz="4000" b="1" dirty="0">
                <a:latin typeface="Angsana New" pitchFamily="18" charset="-34"/>
              </a:rPr>
              <a:t>ในงวดบัญชีต่อไป</a:t>
            </a:r>
            <a:r>
              <a:rPr lang="th-TH" sz="3800" b="1" dirty="0" smtClean="0">
                <a:solidFill>
                  <a:srgbClr val="000000"/>
                </a:solidFill>
                <a:latin typeface="Angsana New" pitchFamily="18" charset="-34"/>
              </a:rPr>
              <a:t>   </a:t>
            </a:r>
            <a:r>
              <a:rPr lang="th-TH" sz="4000" b="1" dirty="0" smtClean="0">
                <a:latin typeface="Angsana New" pitchFamily="18" charset="-34"/>
              </a:rPr>
              <a:t>และ</a:t>
            </a:r>
            <a:r>
              <a:rPr lang="th-TH" sz="4000" b="1" dirty="0">
                <a:latin typeface="Angsana New" pitchFamily="18" charset="-34"/>
              </a:rPr>
              <a:t>นำยอดคงเหลือดังกล่าวไป</a:t>
            </a:r>
            <a:r>
              <a:rPr lang="th-TH" sz="4000" b="1" u="sng" dirty="0">
                <a:solidFill>
                  <a:srgbClr val="C00000"/>
                </a:solidFill>
                <a:latin typeface="Angsana New" pitchFamily="18" charset="-34"/>
              </a:rPr>
              <a:t>แสดงไว้</a:t>
            </a:r>
            <a:r>
              <a:rPr lang="th-TH" sz="4000" b="1" u="sng" dirty="0" smtClean="0">
                <a:solidFill>
                  <a:srgbClr val="C00000"/>
                </a:solidFill>
                <a:latin typeface="Angsana New" pitchFamily="18" charset="-34"/>
              </a:rPr>
              <a:t>ในแสดงฐานะ</a:t>
            </a:r>
            <a:r>
              <a:rPr lang="th-TH" sz="4000" b="1" u="sng" dirty="0" smtClean="0">
                <a:solidFill>
                  <a:srgbClr val="C00000"/>
                </a:solidFill>
                <a:latin typeface="Angsana New" pitchFamily="18" charset="-34"/>
              </a:rPr>
              <a:t>การเงิน</a:t>
            </a:r>
            <a:r>
              <a:rPr lang="th-TH" sz="4000" b="1" u="sng" dirty="0" smtClean="0">
                <a:solidFill>
                  <a:schemeClr val="bg1"/>
                </a:solidFill>
                <a:latin typeface="Angsana New" pitchFamily="18" charset="-34"/>
              </a:rPr>
              <a:t> </a:t>
            </a:r>
            <a:r>
              <a:rPr lang="th-TH" sz="4000" b="1" dirty="0" smtClean="0">
                <a:latin typeface="Angsana New" pitchFamily="18" charset="-34"/>
              </a:rPr>
              <a:t>ตามแต่</a:t>
            </a:r>
            <a:r>
              <a:rPr lang="th-TH" sz="4000" b="1" dirty="0">
                <a:latin typeface="Angsana New" pitchFamily="18" charset="-34"/>
              </a:rPr>
              <a:t>ประเภทของบัญชีนั้นๆ  เพื่อจะได้ทราบฐานะการเงินของสหกรณ์ในวันสิ้นปีทางบัญชี</a:t>
            </a:r>
            <a:endParaRPr lang="th-TH" sz="3800" b="1" dirty="0">
              <a:solidFill>
                <a:srgbClr val="000000"/>
              </a:solidFill>
              <a:latin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95" name="Text Box 11"/>
          <p:cNvSpPr txBox="1">
            <a:spLocks noChangeArrowheads="1"/>
          </p:cNvSpPr>
          <p:nvPr/>
        </p:nvSpPr>
        <p:spPr bwMode="auto">
          <a:xfrm>
            <a:off x="500034" y="2285992"/>
            <a:ext cx="8215370" cy="646331"/>
          </a:xfrm>
          <a:prstGeom prst="rect">
            <a:avLst/>
          </a:prstGeom>
          <a:solidFill>
            <a:srgbClr val="CCFF99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742950" indent="-742950" algn="ctr"/>
            <a:r>
              <a:rPr lang="th-TH" sz="3600" b="1" dirty="0" smtClean="0">
                <a:latin typeface="Angsana New" pitchFamily="18" charset="-34"/>
              </a:rPr>
              <a:t>แบบฝึกหัดการปรับปรุง และปิดบัญชี</a:t>
            </a:r>
            <a:endParaRPr lang="en-US" sz="3600" b="1" dirty="0" smtClean="0">
              <a:solidFill>
                <a:srgbClr val="000099"/>
              </a:solidFill>
              <a:latin typeface="Angsana New" pitchFamily="18" charset="-34"/>
            </a:endParaRPr>
          </a:p>
        </p:txBody>
      </p:sp>
      <p:sp>
        <p:nvSpPr>
          <p:cNvPr id="4" name="ตัวยึดหมายเลขภาพนิ่ง 8"/>
          <p:cNvSpPr txBox="1">
            <a:spLocks noGrp="1"/>
          </p:cNvSpPr>
          <p:nvPr/>
        </p:nvSpPr>
        <p:spPr>
          <a:xfrm>
            <a:off x="8072438" y="6072188"/>
            <a:ext cx="785812" cy="457200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algn="ctr">
              <a:defRPr/>
            </a:pPr>
            <a:fld id="{2A62ED2B-1503-4440-815A-C02B24F92C9A}" type="slidenum">
              <a:rPr lang="en-US" b="1">
                <a:solidFill>
                  <a:schemeClr val="tx2">
                    <a:shade val="90000"/>
                  </a:schemeClr>
                </a:solidFill>
              </a:rPr>
              <a:pPr algn="ctr">
                <a:defRPr/>
              </a:pPr>
              <a:t>11</a:t>
            </a:fld>
            <a:endParaRPr lang="th-TH" b="1">
              <a:solidFill>
                <a:schemeClr val="tx2">
                  <a:shade val="90000"/>
                </a:schemeClr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1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95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6146" name="Picture 2" descr="D:\Theme\งานนำเสนอ23\ภาพนิ่ง2.JPG"/>
          <p:cNvPicPr>
            <a:picLocks noChangeAspect="1" noChangeArrowheads="1"/>
          </p:cNvPicPr>
          <p:nvPr/>
        </p:nvPicPr>
        <p:blipFill>
          <a:blip r:embed="rId2" cstate="print"/>
          <a:srcRect t="18667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2" name="ตัวยึดเนื้อหา 1"/>
          <p:cNvSpPr txBox="1">
            <a:spLocks/>
          </p:cNvSpPr>
          <p:nvPr/>
        </p:nvSpPr>
        <p:spPr>
          <a:xfrm>
            <a:off x="785786" y="1785926"/>
            <a:ext cx="8072494" cy="31432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th-TH" sz="19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j-cs"/>
              </a:rPr>
              <a:t>*สวัสดี*</a:t>
            </a:r>
            <a:endParaRPr kumimoji="0" lang="th-TH" sz="19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j-cs"/>
            </a:endParaRPr>
          </a:p>
        </p:txBody>
      </p:sp>
      <p:pic>
        <p:nvPicPr>
          <p:cNvPr id="15" name="Picture 4" descr="pooh[1][1]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1538" y="3357562"/>
            <a:ext cx="1190625" cy="1714488"/>
          </a:xfrm>
          <a:prstGeom prst="rect">
            <a:avLst/>
          </a:prstGeom>
          <a:noFill/>
        </p:spPr>
      </p:pic>
      <p:pic>
        <p:nvPicPr>
          <p:cNvPr id="685058" name="Picture 2" descr="C:\Documents and Settings\admin\Desktop\New Folder (3)\download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16" y="3571876"/>
            <a:ext cx="961937" cy="14287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6818" name="AutoShape 2"/>
          <p:cNvSpPr>
            <a:spLocks noChangeArrowheads="1"/>
          </p:cNvSpPr>
          <p:nvPr/>
        </p:nvSpPr>
        <p:spPr bwMode="auto">
          <a:xfrm>
            <a:off x="1114425" y="4945063"/>
            <a:ext cx="1862138" cy="646112"/>
          </a:xfrm>
          <a:prstGeom prst="foldedCorner">
            <a:avLst>
              <a:gd name="adj" fmla="val 12500"/>
            </a:avLst>
          </a:prstGeom>
          <a:gradFill rotWithShape="1"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5400000" scaled="1"/>
          </a:gradFill>
          <a:ln w="28575">
            <a:solidFill>
              <a:srgbClr val="114FFB"/>
            </a:solidFill>
            <a:round/>
            <a:headEnd/>
            <a:tailEnd/>
          </a:ln>
          <a:effectLst/>
          <a:extLst>
            <a:ext uri="{AF507438-7753-43E0-B8FC-AC1667EBCBE1}"/>
          </a:extLst>
        </p:spPr>
        <p:txBody>
          <a:bodyPr wrap="none" anchor="b"/>
          <a:lstStyle/>
          <a:p>
            <a:pPr eaLnBrk="0" hangingPunct="0">
              <a:lnSpc>
                <a:spcPct val="80000"/>
              </a:lnSpc>
              <a:defRPr/>
            </a:pPr>
            <a:r>
              <a:rPr lang="th-TH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JasmineUPC" pitchFamily="18" charset="-34"/>
              </a:rPr>
              <a:t>สมุดรายวันทั่วไป</a:t>
            </a:r>
            <a:endParaRPr lang="th-TH" sz="24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JasmineUPC" pitchFamily="18" charset="-34"/>
            </a:endParaRPr>
          </a:p>
        </p:txBody>
      </p:sp>
      <p:sp>
        <p:nvSpPr>
          <p:cNvPr id="46083" name="AutoShape 3"/>
          <p:cNvSpPr>
            <a:spLocks noChangeArrowheads="1"/>
          </p:cNvSpPr>
          <p:nvPr/>
        </p:nvSpPr>
        <p:spPr bwMode="auto">
          <a:xfrm rot="-8962720">
            <a:off x="2144713" y="5734050"/>
            <a:ext cx="1741487" cy="576263"/>
          </a:xfrm>
          <a:prstGeom prst="curvedDownArrow">
            <a:avLst>
              <a:gd name="adj1" fmla="val 48003"/>
              <a:gd name="adj2" fmla="val 108443"/>
              <a:gd name="adj3" fmla="val 33333"/>
            </a:avLst>
          </a:prstGeom>
          <a:gradFill rotWithShape="1">
            <a:gsLst>
              <a:gs pos="0">
                <a:srgbClr val="3366FF"/>
              </a:gs>
              <a:gs pos="12500">
                <a:srgbClr val="01A78F"/>
              </a:gs>
              <a:gs pos="25000">
                <a:srgbClr val="FFFF00"/>
              </a:gs>
              <a:gs pos="37500">
                <a:srgbClr val="FF6633"/>
              </a:gs>
              <a:gs pos="50000">
                <a:srgbClr val="FF3399"/>
              </a:gs>
              <a:gs pos="62500">
                <a:srgbClr val="FF6633"/>
              </a:gs>
              <a:gs pos="75000">
                <a:srgbClr val="FFFF00"/>
              </a:gs>
              <a:gs pos="87500">
                <a:srgbClr val="01A78F"/>
              </a:gs>
              <a:gs pos="100000">
                <a:srgbClr val="3366FF"/>
              </a:gs>
            </a:gsLst>
            <a:lin ang="5400000" scaled="1"/>
          </a:gradFill>
          <a:ln w="19050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46820" name="AutoShape 4"/>
          <p:cNvSpPr>
            <a:spLocks noChangeArrowheads="1"/>
          </p:cNvSpPr>
          <p:nvPr/>
        </p:nvSpPr>
        <p:spPr bwMode="auto">
          <a:xfrm>
            <a:off x="3584575" y="5816600"/>
            <a:ext cx="2652713" cy="639763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CFFCC"/>
              </a:gs>
              <a:gs pos="50000">
                <a:srgbClr val="FFFF99"/>
              </a:gs>
              <a:gs pos="100000">
                <a:srgbClr val="CCFFCC"/>
              </a:gs>
            </a:gsLst>
            <a:lin ang="5400000" scaled="1"/>
          </a:gradFill>
          <a:ln>
            <a:noFill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  <a:extLst>
            <a:ext uri="{91240B29-F687-4F45-9708-019B960494DF}"/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th-TH" b="1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JasmineUPC" pitchFamily="18" charset="-34"/>
              </a:rPr>
              <a:t>    </a:t>
            </a:r>
            <a:r>
              <a:rPr lang="th-TH" sz="3600" b="1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JasmineUPC" pitchFamily="18" charset="-34"/>
              </a:rPr>
              <a:t>งบทดลอง</a:t>
            </a:r>
          </a:p>
        </p:txBody>
      </p:sp>
      <p:sp>
        <p:nvSpPr>
          <p:cNvPr id="25605" name="AutoShape 5"/>
          <p:cNvSpPr>
            <a:spLocks noChangeArrowheads="1"/>
          </p:cNvSpPr>
          <p:nvPr/>
        </p:nvSpPr>
        <p:spPr bwMode="auto">
          <a:xfrm rot="-3933307" flipH="1" flipV="1">
            <a:off x="5786438" y="5476875"/>
            <a:ext cx="1589087" cy="531813"/>
          </a:xfrm>
          <a:prstGeom prst="curvedDownArrow">
            <a:avLst>
              <a:gd name="adj1" fmla="val 37005"/>
              <a:gd name="adj2" fmla="val 96766"/>
              <a:gd name="adj3" fmla="val 33333"/>
            </a:avLst>
          </a:prstGeom>
          <a:gradFill rotWithShape="1"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5400000" scaled="1"/>
          </a:gradFill>
          <a:ln w="19050">
            <a:solidFill>
              <a:schemeClr val="accent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746822" name="AutoShape 6"/>
          <p:cNvSpPr>
            <a:spLocks noChangeArrowheads="1"/>
          </p:cNvSpPr>
          <p:nvPr/>
        </p:nvSpPr>
        <p:spPr bwMode="auto">
          <a:xfrm>
            <a:off x="6580188" y="4940300"/>
            <a:ext cx="1908175" cy="646113"/>
          </a:xfrm>
          <a:prstGeom prst="foldedCorner">
            <a:avLst>
              <a:gd name="adj" fmla="val 12500"/>
            </a:avLst>
          </a:prstGeom>
          <a:gradFill rotWithShape="1"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5400000" scaled="1"/>
          </a:gradFill>
          <a:ln w="28575">
            <a:solidFill>
              <a:srgbClr val="114FFB"/>
            </a:solidFill>
            <a:round/>
            <a:headEnd/>
            <a:tailEnd/>
          </a:ln>
          <a:effectLst/>
          <a:extLst>
            <a:ext uri="{AF507438-7753-43E0-B8FC-AC1667EBCBE1}"/>
          </a:extLst>
        </p:spPr>
        <p:txBody>
          <a:bodyPr wrap="none" anchor="b"/>
          <a:lstStyle/>
          <a:p>
            <a:pPr eaLnBrk="0" hangingPunct="0">
              <a:lnSpc>
                <a:spcPct val="130000"/>
              </a:lnSpc>
              <a:defRPr/>
            </a:pPr>
            <a:r>
              <a:rPr lang="th-TH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JasmineUPC" pitchFamily="18" charset="-34"/>
              </a:rPr>
              <a:t>บัญชีย่อยและ</a:t>
            </a:r>
          </a:p>
          <a:p>
            <a:pPr eaLnBrk="0" hangingPunct="0">
              <a:lnSpc>
                <a:spcPct val="30000"/>
              </a:lnSpc>
              <a:defRPr/>
            </a:pPr>
            <a:r>
              <a:rPr lang="th-TH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JasmineUPC" pitchFamily="18" charset="-34"/>
              </a:rPr>
              <a:t>ทะเบียนต่าง ๆ</a:t>
            </a:r>
            <a:endParaRPr lang="th-TH" sz="24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JasmineUPC" pitchFamily="18" charset="-34"/>
            </a:endParaRPr>
          </a:p>
        </p:txBody>
      </p:sp>
      <p:sp>
        <p:nvSpPr>
          <p:cNvPr id="3746823" name="AutoShape 7"/>
          <p:cNvSpPr>
            <a:spLocks noChangeArrowheads="1"/>
          </p:cNvSpPr>
          <p:nvPr/>
        </p:nvSpPr>
        <p:spPr bwMode="auto">
          <a:xfrm>
            <a:off x="6896100" y="4278313"/>
            <a:ext cx="1930400" cy="720725"/>
          </a:xfrm>
          <a:prstGeom prst="foldedCorner">
            <a:avLst>
              <a:gd name="adj" fmla="val 12500"/>
            </a:avLst>
          </a:prstGeom>
          <a:gradFill rotWithShape="1">
            <a:gsLst>
              <a:gs pos="0">
                <a:srgbClr val="5E9EFF"/>
              </a:gs>
              <a:gs pos="20000">
                <a:srgbClr val="85C2FF"/>
              </a:gs>
              <a:gs pos="35000">
                <a:srgbClr val="C4D6EB"/>
              </a:gs>
              <a:gs pos="50000">
                <a:srgbClr val="FFEBFA"/>
              </a:gs>
              <a:gs pos="65000">
                <a:srgbClr val="C4D6EB"/>
              </a:gs>
              <a:gs pos="80001">
                <a:srgbClr val="85C2FF"/>
              </a:gs>
              <a:gs pos="100000">
                <a:srgbClr val="5E9EFF"/>
              </a:gs>
            </a:gsLst>
            <a:lin ang="2700000" scaled="1"/>
          </a:gradFill>
          <a:ln w="28575">
            <a:solidFill>
              <a:srgbClr val="6699FF"/>
            </a:solidFill>
            <a:round/>
            <a:headEnd/>
            <a:tailEnd/>
          </a:ln>
          <a:effectLst/>
          <a:extLst>
            <a:ext uri="{AF507438-7753-43E0-B8FC-AC1667EBCBE1}"/>
          </a:extLst>
        </p:spPr>
        <p:txBody>
          <a:bodyPr wrap="none" anchor="b"/>
          <a:lstStyle/>
          <a:p>
            <a:pPr eaLnBrk="0" hangingPunct="0">
              <a:lnSpc>
                <a:spcPct val="60000"/>
              </a:lnSpc>
              <a:defRPr/>
            </a:pPr>
            <a:r>
              <a:rPr lang="th-TH" sz="2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JasmineUPC" pitchFamily="18" charset="-34"/>
              </a:rPr>
              <a:t>สมุดบัญชี</a:t>
            </a:r>
          </a:p>
          <a:p>
            <a:pPr eaLnBrk="0" hangingPunct="0">
              <a:lnSpc>
                <a:spcPct val="60000"/>
              </a:lnSpc>
              <a:defRPr/>
            </a:pPr>
            <a:r>
              <a:rPr lang="th-TH" sz="2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JasmineUPC" pitchFamily="18" charset="-34"/>
              </a:rPr>
              <a:t>แยกประเภททั่วไป</a:t>
            </a:r>
            <a:endParaRPr lang="th-TH" sz="22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JasmineUPC" pitchFamily="18" charset="-34"/>
            </a:endParaRPr>
          </a:p>
        </p:txBody>
      </p:sp>
      <p:sp>
        <p:nvSpPr>
          <p:cNvPr id="3746824" name="AutoShape 8"/>
          <p:cNvSpPr>
            <a:spLocks noChangeArrowheads="1"/>
          </p:cNvSpPr>
          <p:nvPr/>
        </p:nvSpPr>
        <p:spPr bwMode="auto">
          <a:xfrm>
            <a:off x="6540500" y="3730625"/>
            <a:ext cx="1993900" cy="646113"/>
          </a:xfrm>
          <a:prstGeom prst="foldedCorner">
            <a:avLst>
              <a:gd name="adj" fmla="val 12500"/>
            </a:avLst>
          </a:prstGeom>
          <a:gradFill rotWithShape="1"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5400000" scaled="1"/>
          </a:gradFill>
          <a:ln w="28575">
            <a:solidFill>
              <a:srgbClr val="114FFB"/>
            </a:solidFill>
            <a:round/>
            <a:headEnd/>
            <a:tailEnd/>
          </a:ln>
          <a:effectLst/>
          <a:extLst>
            <a:ext uri="{AF507438-7753-43E0-B8FC-AC1667EBCBE1}"/>
          </a:extLst>
        </p:spPr>
        <p:txBody>
          <a:bodyPr wrap="none" anchor="b"/>
          <a:lstStyle/>
          <a:p>
            <a:pPr eaLnBrk="0" hangingPunct="0">
              <a:lnSpc>
                <a:spcPct val="80000"/>
              </a:lnSpc>
              <a:defRPr/>
            </a:pPr>
            <a:r>
              <a:rPr lang="th-TH" sz="26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JasmineUPC" pitchFamily="18" charset="-34"/>
              </a:rPr>
              <a:t>สมุดรายวันทั่วไป</a:t>
            </a:r>
            <a:endParaRPr lang="th-TH" sz="26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JasmineUPC" pitchFamily="18" charset="-34"/>
            </a:endParaRPr>
          </a:p>
        </p:txBody>
      </p:sp>
      <p:pic>
        <p:nvPicPr>
          <p:cNvPr id="46089" name="Picture 9" descr="tn_valentines_key_heart-004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08425" y="5888038"/>
            <a:ext cx="434975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46826" name="AutoShape 10"/>
          <p:cNvSpPr>
            <a:spLocks noChangeArrowheads="1"/>
          </p:cNvSpPr>
          <p:nvPr/>
        </p:nvSpPr>
        <p:spPr bwMode="auto">
          <a:xfrm>
            <a:off x="1554163" y="3319463"/>
            <a:ext cx="2524125" cy="4699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CFFCC"/>
              </a:gs>
              <a:gs pos="50000">
                <a:srgbClr val="FFFF99"/>
              </a:gs>
              <a:gs pos="100000">
                <a:srgbClr val="CCFFCC"/>
              </a:gs>
            </a:gsLst>
            <a:lin ang="5400000" scaled="1"/>
          </a:gradFill>
          <a:ln>
            <a:noFill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  <a:extLst>
            <a:ext uri="{91240B29-F687-4F45-9708-019B960494DF}"/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th-TH" sz="2400" b="1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JasmineUPC" pitchFamily="18" charset="-34"/>
              </a:rPr>
              <a:t>     </a:t>
            </a:r>
            <a:r>
              <a:rPr lang="th-TH" b="1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JasmineUPC" pitchFamily="18" charset="-34"/>
              </a:rPr>
              <a:t>งบกระแสเงินสด</a:t>
            </a:r>
          </a:p>
        </p:txBody>
      </p:sp>
      <p:sp>
        <p:nvSpPr>
          <p:cNvPr id="25611" name="AutoShape 11"/>
          <p:cNvSpPr>
            <a:spLocks noChangeArrowheads="1"/>
          </p:cNvSpPr>
          <p:nvPr/>
        </p:nvSpPr>
        <p:spPr bwMode="auto">
          <a:xfrm rot="5400000">
            <a:off x="2686844" y="2790031"/>
            <a:ext cx="349250" cy="763588"/>
          </a:xfrm>
          <a:prstGeom prst="notchedRightArrow">
            <a:avLst>
              <a:gd name="adj1" fmla="val 48324"/>
              <a:gd name="adj2" fmla="val 42773"/>
            </a:avLst>
          </a:prstGeom>
          <a:gradFill rotWithShape="1">
            <a:gsLst>
              <a:gs pos="0">
                <a:srgbClr val="3366FF"/>
              </a:gs>
              <a:gs pos="12500">
                <a:srgbClr val="01A78F"/>
              </a:gs>
              <a:gs pos="25000">
                <a:srgbClr val="FFFF00"/>
              </a:gs>
              <a:gs pos="37500">
                <a:srgbClr val="FF6633"/>
              </a:gs>
              <a:gs pos="50000">
                <a:srgbClr val="FF3399"/>
              </a:gs>
              <a:gs pos="62500">
                <a:srgbClr val="FF6633"/>
              </a:gs>
              <a:gs pos="75000">
                <a:srgbClr val="FFFF00"/>
              </a:gs>
              <a:gs pos="87500">
                <a:srgbClr val="01A78F"/>
              </a:gs>
              <a:gs pos="100000">
                <a:srgbClr val="3366FF"/>
              </a:gs>
            </a:gsLst>
            <a:lin ang="0" scaled="1"/>
          </a:gradFill>
          <a:ln w="19050">
            <a:solidFill>
              <a:schemeClr val="accent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746828" name="AutoShape 12"/>
          <p:cNvSpPr>
            <a:spLocks noChangeArrowheads="1"/>
          </p:cNvSpPr>
          <p:nvPr/>
        </p:nvSpPr>
        <p:spPr bwMode="auto">
          <a:xfrm>
            <a:off x="2138363" y="2460625"/>
            <a:ext cx="3148017" cy="4835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CFFCC"/>
              </a:gs>
              <a:gs pos="50000">
                <a:srgbClr val="FFFF99"/>
              </a:gs>
              <a:gs pos="100000">
                <a:srgbClr val="CCFFCC"/>
              </a:gs>
            </a:gsLst>
            <a:lin ang="5400000" scaled="1"/>
          </a:gradFill>
          <a:ln>
            <a:noFill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  <a:extLst>
            <a:ext uri="{91240B29-F687-4F45-9708-019B960494DF}"/>
          </a:extLst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  <a:defRPr/>
            </a:pPr>
            <a:r>
              <a:rPr lang="th-TH" b="1" dirty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JasmineUPC" pitchFamily="18" charset="-34"/>
              </a:rPr>
              <a:t>    </a:t>
            </a:r>
            <a:r>
              <a:rPr lang="th-TH" b="1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JasmineUPC" pitchFamily="18" charset="-34"/>
              </a:rPr>
              <a:t>งบแสดงฐานะการเงิน</a:t>
            </a:r>
            <a:endParaRPr lang="th-TH" sz="3200" b="1" dirty="0">
              <a:solidFill>
                <a:srgbClr val="0066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JasmineUPC" pitchFamily="18" charset="-34"/>
            </a:endParaRPr>
          </a:p>
        </p:txBody>
      </p:sp>
      <p:sp>
        <p:nvSpPr>
          <p:cNvPr id="46093" name="AutoShape 13"/>
          <p:cNvSpPr>
            <a:spLocks noChangeArrowheads="1"/>
          </p:cNvSpPr>
          <p:nvPr/>
        </p:nvSpPr>
        <p:spPr bwMode="auto">
          <a:xfrm rot="16812320">
            <a:off x="-89556" y="2774809"/>
            <a:ext cx="2474912" cy="730250"/>
          </a:xfrm>
          <a:prstGeom prst="curvedDownArrow">
            <a:avLst>
              <a:gd name="adj1" fmla="val 42176"/>
              <a:gd name="adj2" fmla="val 109958"/>
              <a:gd name="adj3" fmla="val 33333"/>
            </a:avLst>
          </a:prstGeom>
          <a:gradFill rotWithShape="1">
            <a:gsLst>
              <a:gs pos="0">
                <a:srgbClr val="3366FF"/>
              </a:gs>
              <a:gs pos="12500">
                <a:srgbClr val="01A78F"/>
              </a:gs>
              <a:gs pos="25000">
                <a:srgbClr val="FFFF00"/>
              </a:gs>
              <a:gs pos="37500">
                <a:srgbClr val="FF6633"/>
              </a:gs>
              <a:gs pos="50000">
                <a:srgbClr val="FF3399"/>
              </a:gs>
              <a:gs pos="62500">
                <a:srgbClr val="FF6633"/>
              </a:gs>
              <a:gs pos="75000">
                <a:srgbClr val="FFFF00"/>
              </a:gs>
              <a:gs pos="87500">
                <a:srgbClr val="01A78F"/>
              </a:gs>
              <a:gs pos="100000">
                <a:srgbClr val="3366FF"/>
              </a:gs>
            </a:gsLst>
            <a:lin ang="5400000" scaled="1"/>
          </a:gradFill>
          <a:ln w="19050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4" name="AutoShape 14"/>
          <p:cNvSpPr>
            <a:spLocks noChangeArrowheads="1"/>
          </p:cNvSpPr>
          <p:nvPr/>
        </p:nvSpPr>
        <p:spPr bwMode="auto">
          <a:xfrm rot="5400000">
            <a:off x="2673350" y="1809750"/>
            <a:ext cx="349250" cy="762000"/>
          </a:xfrm>
          <a:prstGeom prst="notchedRightArrow">
            <a:avLst>
              <a:gd name="adj1" fmla="val 48324"/>
              <a:gd name="adj2" fmla="val 42773"/>
            </a:avLst>
          </a:prstGeom>
          <a:gradFill rotWithShape="1">
            <a:gsLst>
              <a:gs pos="0">
                <a:srgbClr val="3366FF"/>
              </a:gs>
              <a:gs pos="12500">
                <a:srgbClr val="01A78F"/>
              </a:gs>
              <a:gs pos="25000">
                <a:srgbClr val="FFFF00"/>
              </a:gs>
              <a:gs pos="37500">
                <a:srgbClr val="FF6633"/>
              </a:gs>
              <a:gs pos="50000">
                <a:srgbClr val="FF3399"/>
              </a:gs>
              <a:gs pos="62500">
                <a:srgbClr val="FF6633"/>
              </a:gs>
              <a:gs pos="75000">
                <a:srgbClr val="FFFF00"/>
              </a:gs>
              <a:gs pos="87500">
                <a:srgbClr val="01A78F"/>
              </a:gs>
              <a:gs pos="100000">
                <a:srgbClr val="3366FF"/>
              </a:gs>
            </a:gsLst>
            <a:lin ang="0" scaled="1"/>
          </a:gradFill>
          <a:ln w="19050">
            <a:solidFill>
              <a:schemeClr val="accent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746831" name="AutoShape 15"/>
          <p:cNvSpPr>
            <a:spLocks noChangeArrowheads="1"/>
          </p:cNvSpPr>
          <p:nvPr/>
        </p:nvSpPr>
        <p:spPr bwMode="auto">
          <a:xfrm>
            <a:off x="784225" y="4365625"/>
            <a:ext cx="1928813" cy="720725"/>
          </a:xfrm>
          <a:prstGeom prst="foldedCorner">
            <a:avLst>
              <a:gd name="adj" fmla="val 12500"/>
            </a:avLst>
          </a:prstGeom>
          <a:gradFill rotWithShape="1">
            <a:gsLst>
              <a:gs pos="0">
                <a:srgbClr val="5E9EFF"/>
              </a:gs>
              <a:gs pos="20000">
                <a:srgbClr val="85C2FF"/>
              </a:gs>
              <a:gs pos="35000">
                <a:srgbClr val="C4D6EB"/>
              </a:gs>
              <a:gs pos="50000">
                <a:srgbClr val="FFEBFA"/>
              </a:gs>
              <a:gs pos="65000">
                <a:srgbClr val="C4D6EB"/>
              </a:gs>
              <a:gs pos="80001">
                <a:srgbClr val="85C2FF"/>
              </a:gs>
              <a:gs pos="100000">
                <a:srgbClr val="5E9EFF"/>
              </a:gs>
            </a:gsLst>
            <a:lin ang="2700000" scaled="1"/>
          </a:gradFill>
          <a:ln w="28575">
            <a:solidFill>
              <a:srgbClr val="6699FF"/>
            </a:solidFill>
            <a:round/>
            <a:headEnd/>
            <a:tailEnd/>
          </a:ln>
          <a:effectLst/>
          <a:extLst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lnSpc>
                <a:spcPct val="90000"/>
              </a:lnSpc>
              <a:defRPr/>
            </a:pPr>
            <a:r>
              <a:rPr lang="th-TH" sz="2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JasmineUPC" pitchFamily="18" charset="-34"/>
              </a:rPr>
              <a:t>สมุดบัญชี</a:t>
            </a:r>
          </a:p>
          <a:p>
            <a:pPr eaLnBrk="0" hangingPunct="0">
              <a:lnSpc>
                <a:spcPct val="70000"/>
              </a:lnSpc>
              <a:defRPr/>
            </a:pPr>
            <a:r>
              <a:rPr lang="th-TH" sz="2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JasmineUPC" pitchFamily="18" charset="-34"/>
              </a:rPr>
              <a:t>แยกประเภททั่วไป</a:t>
            </a:r>
            <a:endParaRPr lang="th-TH" sz="22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JasmineUPC" pitchFamily="18" charset="-34"/>
            </a:endParaRPr>
          </a:p>
        </p:txBody>
      </p:sp>
      <p:sp>
        <p:nvSpPr>
          <p:cNvPr id="25616" name="AutoShape 16"/>
          <p:cNvSpPr>
            <a:spLocks noChangeArrowheads="1"/>
          </p:cNvSpPr>
          <p:nvPr/>
        </p:nvSpPr>
        <p:spPr bwMode="auto">
          <a:xfrm rot="-6507177" flipH="1" flipV="1">
            <a:off x="7671594" y="2982119"/>
            <a:ext cx="1511300" cy="531812"/>
          </a:xfrm>
          <a:prstGeom prst="curvedDownArrow">
            <a:avLst>
              <a:gd name="adj1" fmla="val 38285"/>
              <a:gd name="adj2" fmla="val 95121"/>
              <a:gd name="adj3" fmla="val 33333"/>
            </a:avLst>
          </a:prstGeom>
          <a:gradFill rotWithShape="1"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5400000" scaled="1"/>
          </a:gradFill>
          <a:ln w="19050">
            <a:solidFill>
              <a:schemeClr val="accent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746833" name="AutoShape 17"/>
          <p:cNvSpPr>
            <a:spLocks noChangeArrowheads="1"/>
          </p:cNvSpPr>
          <p:nvPr/>
        </p:nvSpPr>
        <p:spPr bwMode="auto">
          <a:xfrm>
            <a:off x="6564313" y="2422525"/>
            <a:ext cx="2062162" cy="646113"/>
          </a:xfrm>
          <a:prstGeom prst="foldedCorner">
            <a:avLst>
              <a:gd name="adj" fmla="val 12500"/>
            </a:avLst>
          </a:prstGeom>
          <a:gradFill rotWithShape="1"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5400000" scaled="1"/>
          </a:gradFill>
          <a:ln w="28575">
            <a:solidFill>
              <a:srgbClr val="114FFB"/>
            </a:solidFill>
            <a:round/>
            <a:headEnd/>
            <a:tailEnd/>
          </a:ln>
          <a:effectLst/>
          <a:extLst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lnSpc>
                <a:spcPct val="80000"/>
              </a:lnSpc>
              <a:defRPr/>
            </a:pPr>
            <a:r>
              <a:rPr lang="th-TH" sz="36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JasmineUPC" pitchFamily="18" charset="-34"/>
              </a:rPr>
              <a:t>สมุดเงินสด</a:t>
            </a:r>
            <a:endParaRPr lang="th-TH" sz="36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JasmineUPC" pitchFamily="18" charset="-34"/>
            </a:endParaRPr>
          </a:p>
        </p:txBody>
      </p:sp>
      <p:sp>
        <p:nvSpPr>
          <p:cNvPr id="3746834" name="AutoShape 18"/>
          <p:cNvSpPr>
            <a:spLocks noChangeArrowheads="1"/>
          </p:cNvSpPr>
          <p:nvPr/>
        </p:nvSpPr>
        <p:spPr bwMode="auto">
          <a:xfrm>
            <a:off x="1574800" y="1492250"/>
            <a:ext cx="3068638" cy="525463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CFFCC"/>
              </a:gs>
              <a:gs pos="50000">
                <a:srgbClr val="FFFF99"/>
              </a:gs>
              <a:gs pos="100000">
                <a:srgbClr val="CCFFCC"/>
              </a:gs>
            </a:gsLst>
            <a:lin ang="5400000" scaled="1"/>
          </a:gradFill>
          <a:ln>
            <a:noFill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  <a:extLst>
            <a:ext uri="{91240B29-F687-4F45-9708-019B960494DF}"/>
          </a:extLst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  <a:defRPr/>
            </a:pPr>
            <a:r>
              <a:rPr lang="th-TH" sz="3200" b="1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JasmineUPC" pitchFamily="18" charset="-34"/>
              </a:rPr>
              <a:t>    งบกำไรขาดทุน</a:t>
            </a:r>
          </a:p>
        </p:txBody>
      </p:sp>
      <p:pic>
        <p:nvPicPr>
          <p:cNvPr id="46099" name="Picture 19" descr="tn_valentines_key_heart-004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500" y="1576388"/>
            <a:ext cx="35877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20" name="AutoShape 20"/>
          <p:cNvSpPr>
            <a:spLocks noChangeArrowheads="1"/>
          </p:cNvSpPr>
          <p:nvPr/>
        </p:nvSpPr>
        <p:spPr bwMode="auto">
          <a:xfrm rot="-8341949" flipH="1" flipV="1">
            <a:off x="7264400" y="1592263"/>
            <a:ext cx="1660525" cy="576262"/>
          </a:xfrm>
          <a:prstGeom prst="curvedDownArrow">
            <a:avLst>
              <a:gd name="adj1" fmla="val 32297"/>
              <a:gd name="adj2" fmla="val 89928"/>
              <a:gd name="adj3" fmla="val 33333"/>
            </a:avLst>
          </a:prstGeom>
          <a:gradFill rotWithShape="1"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5400000" scaled="1"/>
          </a:gradFill>
          <a:ln w="19050">
            <a:solidFill>
              <a:schemeClr val="accent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46101" name="Picture 21" descr="tn_valentines_key_heart-004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57425" y="2571750"/>
            <a:ext cx="35877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102" name="Picture 22" descr="tn_valentines_key_heart-004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65288" y="3351213"/>
            <a:ext cx="35877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46839" name="AutoShape 23"/>
          <p:cNvSpPr>
            <a:spLocks noChangeArrowheads="1"/>
          </p:cNvSpPr>
          <p:nvPr/>
        </p:nvSpPr>
        <p:spPr bwMode="auto">
          <a:xfrm>
            <a:off x="5364163" y="1069975"/>
            <a:ext cx="2265362" cy="1079500"/>
          </a:xfrm>
          <a:prstGeom prst="flowChartMultidocument">
            <a:avLst/>
          </a:prstGeom>
          <a:gradFill rotWithShape="1">
            <a:gsLst>
              <a:gs pos="0">
                <a:srgbClr val="5E9EFF"/>
              </a:gs>
              <a:gs pos="20000">
                <a:srgbClr val="85C2FF"/>
              </a:gs>
              <a:gs pos="35000">
                <a:srgbClr val="C4D6EB"/>
              </a:gs>
              <a:gs pos="50000">
                <a:srgbClr val="FFEBFA"/>
              </a:gs>
              <a:gs pos="65000">
                <a:srgbClr val="C4D6EB"/>
              </a:gs>
              <a:gs pos="80001">
                <a:srgbClr val="85C2FF"/>
              </a:gs>
              <a:gs pos="100000">
                <a:srgbClr val="5E9EFF"/>
              </a:gs>
            </a:gsLst>
            <a:lin ang="5400000" scaled="1"/>
          </a:gradFill>
          <a:ln w="28575">
            <a:solidFill>
              <a:srgbClr val="6699FF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lIns="36000" tIns="36000" rIns="36000" bIns="36000"/>
          <a:lstStyle/>
          <a:p>
            <a:pPr marL="342900" indent="-342900">
              <a:lnSpc>
                <a:spcPct val="60000"/>
              </a:lnSpc>
              <a:spcBef>
                <a:spcPct val="20000"/>
              </a:spcBef>
              <a:buClr>
                <a:schemeClr val="tx2"/>
              </a:buClr>
              <a:buSzPct val="100000"/>
              <a:defRPr/>
            </a:pPr>
            <a:r>
              <a:rPr lang="th-TH" b="1">
                <a:solidFill>
                  <a:schemeClr val="bg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EucrosiaUPC" pitchFamily="18" charset="-34"/>
                <a:cs typeface="JasmineUPC" pitchFamily="18" charset="-34"/>
              </a:rPr>
              <a:t>เอกสารประกอบ</a:t>
            </a:r>
          </a:p>
          <a:p>
            <a:pPr marL="342900" indent="-342900">
              <a:lnSpc>
                <a:spcPct val="60000"/>
              </a:lnSpc>
              <a:spcBef>
                <a:spcPct val="20000"/>
              </a:spcBef>
              <a:buClr>
                <a:schemeClr val="tx2"/>
              </a:buClr>
              <a:buSzPct val="100000"/>
              <a:defRPr/>
            </a:pPr>
            <a:r>
              <a:rPr lang="th-TH" b="1">
                <a:solidFill>
                  <a:schemeClr val="bg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EucrosiaUPC" pitchFamily="18" charset="-34"/>
                <a:cs typeface="JasmineUPC" pitchFamily="18" charset="-34"/>
              </a:rPr>
              <a:t>การบันทึกบัญชี</a:t>
            </a:r>
          </a:p>
        </p:txBody>
      </p:sp>
      <p:sp>
        <p:nvSpPr>
          <p:cNvPr id="46105" name="WordArt 25"/>
          <p:cNvSpPr>
            <a:spLocks noChangeArrowheads="1" noChangeShapeType="1" noTextEdit="1"/>
          </p:cNvSpPr>
          <p:nvPr/>
        </p:nvSpPr>
        <p:spPr bwMode="auto">
          <a:xfrm>
            <a:off x="1785918" y="188913"/>
            <a:ext cx="6170638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th-TH" sz="3600" b="1" kern="10" dirty="0">
                <a:ln w="19050" cap="rnd">
                  <a:solidFill>
                    <a:srgbClr val="FF00FF"/>
                  </a:solidFill>
                  <a:prstDash val="sysDot"/>
                  <a:round/>
                  <a:headEnd/>
                  <a:tailEnd/>
                </a:ln>
                <a:gradFill rotWithShape="1">
                  <a:gsLst>
                    <a:gs pos="0">
                      <a:srgbClr val="4D0808"/>
                    </a:gs>
                    <a:gs pos="14999">
                      <a:srgbClr val="FF0300"/>
                    </a:gs>
                    <a:gs pos="27499">
                      <a:srgbClr val="FF7A00"/>
                    </a:gs>
                    <a:gs pos="50000">
                      <a:srgbClr val="FFF200"/>
                    </a:gs>
                    <a:gs pos="72501">
                      <a:srgbClr val="FF7A00"/>
                    </a:gs>
                    <a:gs pos="85001">
                      <a:srgbClr val="FF0300"/>
                    </a:gs>
                    <a:gs pos="100000">
                      <a:srgbClr val="4D0808"/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JasmineUPC"/>
                <a:cs typeface="JasmineUPC"/>
              </a:rPr>
              <a:t>ระบบบัญชีสหกรณ์ออม</a:t>
            </a:r>
            <a:r>
              <a:rPr lang="th-TH" sz="3600" b="1" kern="10" dirty="0" smtClean="0">
                <a:ln w="19050" cap="rnd">
                  <a:solidFill>
                    <a:srgbClr val="FF00FF"/>
                  </a:solidFill>
                  <a:prstDash val="sysDot"/>
                  <a:round/>
                  <a:headEnd/>
                  <a:tailEnd/>
                </a:ln>
                <a:gradFill rotWithShape="1">
                  <a:gsLst>
                    <a:gs pos="0">
                      <a:srgbClr val="4D0808"/>
                    </a:gs>
                    <a:gs pos="14999">
                      <a:srgbClr val="FF0300"/>
                    </a:gs>
                    <a:gs pos="27499">
                      <a:srgbClr val="FF7A00"/>
                    </a:gs>
                    <a:gs pos="50000">
                      <a:srgbClr val="FFF200"/>
                    </a:gs>
                    <a:gs pos="72501">
                      <a:srgbClr val="FF7A00"/>
                    </a:gs>
                    <a:gs pos="85001">
                      <a:srgbClr val="FF0300"/>
                    </a:gs>
                    <a:gs pos="100000">
                      <a:srgbClr val="4D0808"/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JasmineUPC"/>
                <a:cs typeface="JasmineUPC"/>
              </a:rPr>
              <a:t>ทรัพย์/เครดิตยู</a:t>
            </a:r>
            <a:r>
              <a:rPr lang="th-TH" sz="3600" b="1" kern="10" dirty="0" err="1" smtClean="0">
                <a:ln w="19050" cap="rnd">
                  <a:solidFill>
                    <a:srgbClr val="FF00FF"/>
                  </a:solidFill>
                  <a:prstDash val="sysDot"/>
                  <a:round/>
                  <a:headEnd/>
                  <a:tailEnd/>
                </a:ln>
                <a:gradFill rotWithShape="1">
                  <a:gsLst>
                    <a:gs pos="0">
                      <a:srgbClr val="4D0808"/>
                    </a:gs>
                    <a:gs pos="14999">
                      <a:srgbClr val="FF0300"/>
                    </a:gs>
                    <a:gs pos="27499">
                      <a:srgbClr val="FF7A00"/>
                    </a:gs>
                    <a:gs pos="50000">
                      <a:srgbClr val="FFF200"/>
                    </a:gs>
                    <a:gs pos="72501">
                      <a:srgbClr val="FF7A00"/>
                    </a:gs>
                    <a:gs pos="85001">
                      <a:srgbClr val="FF0300"/>
                    </a:gs>
                    <a:gs pos="100000">
                      <a:srgbClr val="4D0808"/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JasmineUPC"/>
                <a:cs typeface="JasmineUPC"/>
              </a:rPr>
              <a:t>เนี่ยน</a:t>
            </a:r>
            <a:endParaRPr lang="th-TH" sz="3600" b="1" kern="10" dirty="0">
              <a:ln w="19050" cap="rnd">
                <a:solidFill>
                  <a:srgbClr val="FF00FF"/>
                </a:solidFill>
                <a:prstDash val="sysDot"/>
                <a:round/>
                <a:headEnd/>
                <a:tailEnd/>
              </a:ln>
              <a:gradFill rotWithShape="1">
                <a:gsLst>
                  <a:gs pos="0">
                    <a:srgbClr val="4D0808"/>
                  </a:gs>
                  <a:gs pos="14999">
                    <a:srgbClr val="FF0300"/>
                  </a:gs>
                  <a:gs pos="27499">
                    <a:srgbClr val="FF7A00"/>
                  </a:gs>
                  <a:gs pos="50000">
                    <a:srgbClr val="FFF200"/>
                  </a:gs>
                  <a:gs pos="72501">
                    <a:srgbClr val="FF7A00"/>
                  </a:gs>
                  <a:gs pos="85001">
                    <a:srgbClr val="FF0300"/>
                  </a:gs>
                  <a:gs pos="100000">
                    <a:srgbClr val="4D0808"/>
                  </a:gs>
                </a:gsLst>
                <a:lin ang="5400000" scaled="1"/>
              </a:gradFill>
              <a:effectLst>
                <a:outerShdw dist="35921" dir="2700000" algn="ctr" rotWithShape="0">
                  <a:srgbClr val="990000"/>
                </a:outerShdw>
              </a:effectLst>
              <a:latin typeface="JasmineUPC"/>
              <a:cs typeface="JasmineUPC"/>
            </a:endParaRPr>
          </a:p>
        </p:txBody>
      </p:sp>
      <p:sp>
        <p:nvSpPr>
          <p:cNvPr id="3746843" name="Text Box 27"/>
          <p:cNvSpPr txBox="1">
            <a:spLocks noChangeArrowheads="1"/>
          </p:cNvSpPr>
          <p:nvPr/>
        </p:nvSpPr>
        <p:spPr bwMode="auto">
          <a:xfrm>
            <a:off x="7629525" y="1531938"/>
            <a:ext cx="16621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  <a:defRPr/>
            </a:pPr>
            <a:r>
              <a:rPr lang="th-TH" sz="2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JasmineUPC" pitchFamily="18" charset="-34"/>
              </a:rPr>
              <a:t>บันทึกรายการ</a:t>
            </a:r>
          </a:p>
        </p:txBody>
      </p:sp>
      <p:sp>
        <p:nvSpPr>
          <p:cNvPr id="3746844" name="Text Box 28"/>
          <p:cNvSpPr txBox="1">
            <a:spLocks noChangeArrowheads="1"/>
          </p:cNvSpPr>
          <p:nvPr/>
        </p:nvSpPr>
        <p:spPr bwMode="auto">
          <a:xfrm>
            <a:off x="6516688" y="3068638"/>
            <a:ext cx="25765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  <a:defRPr/>
            </a:pPr>
            <a:r>
              <a:rPr lang="th-TH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JasmineUPC" pitchFamily="18" charset="-34"/>
              </a:rPr>
              <a:t>บันทึกและผ่านรายการ</a:t>
            </a:r>
          </a:p>
        </p:txBody>
      </p:sp>
      <p:sp>
        <p:nvSpPr>
          <p:cNvPr id="3746845" name="Text Box 29"/>
          <p:cNvSpPr txBox="1">
            <a:spLocks noChangeArrowheads="1"/>
          </p:cNvSpPr>
          <p:nvPr/>
        </p:nvSpPr>
        <p:spPr bwMode="auto">
          <a:xfrm>
            <a:off x="323850" y="5851525"/>
            <a:ext cx="3184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  <a:defRPr/>
            </a:pPr>
            <a:r>
              <a:rPr lang="th-TH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JasmineUPC" pitchFamily="18" charset="-34"/>
              </a:rPr>
              <a:t>ปรับปรุงรายการและปิดบัญชี</a:t>
            </a:r>
          </a:p>
        </p:txBody>
      </p:sp>
      <p:sp>
        <p:nvSpPr>
          <p:cNvPr id="30" name="วงรี 29"/>
          <p:cNvSpPr/>
          <p:nvPr/>
        </p:nvSpPr>
        <p:spPr bwMode="auto">
          <a:xfrm>
            <a:off x="-142908" y="4143380"/>
            <a:ext cx="3857652" cy="2428892"/>
          </a:xfrm>
          <a:prstGeom prst="ellipse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IrisUPC" pitchFamily="34" charset="-34"/>
            </a:endParaRPr>
          </a:p>
        </p:txBody>
      </p:sp>
      <p:sp>
        <p:nvSpPr>
          <p:cNvPr id="31" name="ลูกศรขวา 30"/>
          <p:cNvSpPr/>
          <p:nvPr/>
        </p:nvSpPr>
        <p:spPr bwMode="auto">
          <a:xfrm rot="9672837">
            <a:off x="3584374" y="4308685"/>
            <a:ext cx="793686" cy="652628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IrisUPC" pitchFamily="34" charset="-34"/>
            </a:endParaRPr>
          </a:p>
        </p:txBody>
      </p:sp>
    </p:spTree>
  </p:cSld>
  <p:clrMapOvr>
    <a:masterClrMapping/>
  </p:clrMapOvr>
  <p:transition advTm="13136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1116013" y="2349500"/>
            <a:ext cx="7416800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sz="4800" b="1" dirty="0">
                <a:solidFill>
                  <a:srgbClr val="000000"/>
                </a:solidFill>
                <a:latin typeface="Arial" pitchFamily="34" charset="0"/>
                <a:cs typeface="IrisUPC" pitchFamily="34" charset="-34"/>
              </a:rPr>
              <a:t>แบ่งเป็น 3 ลักษณะ</a:t>
            </a:r>
            <a:r>
              <a:rPr lang="th-TH" sz="4800" b="1" dirty="0">
                <a:latin typeface="Arial" pitchFamily="34" charset="0"/>
                <a:cs typeface="IrisUPC" pitchFamily="34" charset="-34"/>
              </a:rPr>
              <a:t> </a:t>
            </a:r>
          </a:p>
          <a:p>
            <a:r>
              <a:rPr lang="th-TH" sz="4800" b="1" dirty="0">
                <a:latin typeface="Arial" pitchFamily="34" charset="0"/>
                <a:cs typeface="IrisUPC" pitchFamily="34" charset="-34"/>
              </a:rPr>
              <a:t>		การปิดบัญชีประจำวัน</a:t>
            </a:r>
          </a:p>
          <a:p>
            <a:r>
              <a:rPr lang="th-TH" sz="4800" b="1" dirty="0">
                <a:solidFill>
                  <a:srgbClr val="000000"/>
                </a:solidFill>
                <a:latin typeface="Arial" pitchFamily="34" charset="0"/>
                <a:cs typeface="IrisUPC" pitchFamily="34" charset="-34"/>
              </a:rPr>
              <a:t>		การปิดบัญชีประจำเดือน</a:t>
            </a:r>
          </a:p>
          <a:p>
            <a:r>
              <a:rPr lang="th-TH" sz="4800" b="1" dirty="0">
                <a:solidFill>
                  <a:srgbClr val="000000"/>
                </a:solidFill>
                <a:latin typeface="Arial" pitchFamily="34" charset="0"/>
                <a:cs typeface="IrisUPC" pitchFamily="34" charset="-34"/>
              </a:rPr>
              <a:t>		การปิดบัญชีประจำปี</a:t>
            </a:r>
          </a:p>
        </p:txBody>
      </p:sp>
      <p:sp>
        <p:nvSpPr>
          <p:cNvPr id="5123" name="Text Box 6"/>
          <p:cNvSpPr txBox="1">
            <a:spLocks noChangeArrowheads="1"/>
          </p:cNvSpPr>
          <p:nvPr/>
        </p:nvSpPr>
        <p:spPr bwMode="auto">
          <a:xfrm>
            <a:off x="1042988" y="1125538"/>
            <a:ext cx="7489825" cy="923925"/>
          </a:xfrm>
          <a:prstGeom prst="rect">
            <a:avLst/>
          </a:prstGeom>
          <a:gradFill rotWithShape="1">
            <a:gsLst>
              <a:gs pos="0">
                <a:srgbClr val="9A529A"/>
              </a:gs>
              <a:gs pos="50000">
                <a:srgbClr val="DD79DD"/>
              </a:gs>
              <a:gs pos="100000">
                <a:srgbClr val="FF91FF"/>
              </a:gs>
            </a:gsLst>
            <a:lin ang="162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5400" b="1">
                <a:solidFill>
                  <a:srgbClr val="000000"/>
                </a:solidFill>
                <a:latin typeface="Arial" pitchFamily="34" charset="0"/>
                <a:cs typeface="IrisUPC" pitchFamily="34" charset="-34"/>
              </a:rPr>
              <a:t>การปิดบัญชี</a:t>
            </a:r>
          </a:p>
        </p:txBody>
      </p:sp>
      <p:sp>
        <p:nvSpPr>
          <p:cNvPr id="5124" name="ตัวยึดหมายเลขภาพนิ่ง 8"/>
          <p:cNvSpPr txBox="1">
            <a:spLocks/>
          </p:cNvSpPr>
          <p:nvPr/>
        </p:nvSpPr>
        <p:spPr bwMode="auto">
          <a:xfrm>
            <a:off x="6786563" y="6143625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236FB84-7BBF-447A-9D67-F6918E4D8074}" type="slidenum">
              <a:rPr lang="en-US" sz="1400">
                <a:latin typeface="Arial" pitchFamily="34" charset="0"/>
              </a:rPr>
              <a:pPr algn="r"/>
              <a:t>3</a:t>
            </a:fld>
            <a:endParaRPr lang="th-TH" sz="1400"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ChangeArrowheads="1"/>
          </p:cNvSpPr>
          <p:nvPr/>
        </p:nvSpPr>
        <p:spPr bwMode="auto">
          <a:xfrm>
            <a:off x="1389063" y="2143125"/>
            <a:ext cx="6827837" cy="1514475"/>
          </a:xfrm>
          <a:prstGeom prst="rect">
            <a:avLst/>
          </a:prstGeom>
          <a:solidFill>
            <a:srgbClr val="99FF99"/>
          </a:solidFill>
          <a:ln w="9525">
            <a:solidFill>
              <a:srgbClr val="99FF99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120000"/>
              </a:lnSpc>
            </a:pPr>
            <a:r>
              <a:rPr lang="th-TH" sz="4200" b="1">
                <a:solidFill>
                  <a:srgbClr val="000000"/>
                </a:solidFill>
                <a:latin typeface="Arial" pitchFamily="34" charset="0"/>
                <a:cs typeface="IrisUPC" pitchFamily="34" charset="-34"/>
              </a:rPr>
              <a:t>การปิดบัญชีในสมุดเงินสดทุกสิ้นวัน </a:t>
            </a:r>
          </a:p>
          <a:p>
            <a:pPr eaLnBrk="0" hangingPunct="0"/>
            <a:r>
              <a:rPr lang="th-TH" sz="4200" b="1">
                <a:solidFill>
                  <a:srgbClr val="000000"/>
                </a:solidFill>
                <a:latin typeface="Arial" pitchFamily="34" charset="0"/>
                <a:cs typeface="IrisUPC" pitchFamily="34" charset="-34"/>
              </a:rPr>
              <a:t>เพื่อทราบจำนวนเงินสดคงเหลือประจำวัน</a:t>
            </a:r>
          </a:p>
        </p:txBody>
      </p:sp>
      <p:sp>
        <p:nvSpPr>
          <p:cNvPr id="6147" name="Text Box 8"/>
          <p:cNvSpPr txBox="1">
            <a:spLocks noChangeArrowheads="1"/>
          </p:cNvSpPr>
          <p:nvPr/>
        </p:nvSpPr>
        <p:spPr bwMode="auto">
          <a:xfrm>
            <a:off x="1071563" y="1204913"/>
            <a:ext cx="45942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th-TH" sz="4800" b="1">
                <a:solidFill>
                  <a:srgbClr val="000000"/>
                </a:solidFill>
                <a:latin typeface="Angsana New" pitchFamily="18" charset="-34"/>
                <a:cs typeface="IrisUPC" pitchFamily="34" charset="-34"/>
              </a:rPr>
              <a:t>การปิดบัญชีประจำวัน</a:t>
            </a:r>
          </a:p>
        </p:txBody>
      </p:sp>
      <p:sp>
        <p:nvSpPr>
          <p:cNvPr id="6148" name="ตัวยึดหมายเลขภาพนิ่ง 8"/>
          <p:cNvSpPr txBox="1">
            <a:spLocks/>
          </p:cNvSpPr>
          <p:nvPr/>
        </p:nvSpPr>
        <p:spPr bwMode="auto">
          <a:xfrm>
            <a:off x="6786563" y="6143625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E6FD6EE-90C5-425A-AEDD-126A47948149}" type="slidenum">
              <a:rPr lang="en-US" sz="1400">
                <a:latin typeface="Arial" pitchFamily="34" charset="0"/>
              </a:rPr>
              <a:pPr algn="r"/>
              <a:t>4</a:t>
            </a:fld>
            <a:endParaRPr lang="th-TH" sz="1400">
              <a:latin typeface="Arial" pitchFamily="34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ChangeArrowheads="1"/>
          </p:cNvSpPr>
          <p:nvPr/>
        </p:nvSpPr>
        <p:spPr bwMode="auto">
          <a:xfrm>
            <a:off x="285720" y="1500174"/>
            <a:ext cx="8501062" cy="3785652"/>
          </a:xfrm>
          <a:prstGeom prst="rect">
            <a:avLst/>
          </a:prstGeom>
          <a:solidFill>
            <a:srgbClr val="FFCC99"/>
          </a:solidFill>
          <a:ln w="9525">
            <a:solidFill>
              <a:srgbClr val="FFCC99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sz="4000" b="1" dirty="0" smtClean="0"/>
              <a:t>        การ</a:t>
            </a:r>
            <a:r>
              <a:rPr lang="th-TH" sz="4000" b="1" dirty="0"/>
              <a:t>สรุปยอดบัญชีต่างๆ  ของสมุดบัญชีแยกประเภททั่วไปเพื่อให้ทราบถึงเหตุการณ์ทางธุรกิจที่เกิดขึ้นในระหว่างเดือน   ตลอดจนผลรวมสะสมของรายการบัญชีต่างๆ จนถึงวันที่ทำการปิดบัญชีประจำเดือน</a:t>
            </a:r>
            <a:endParaRPr lang="en-US" sz="4000" b="1" dirty="0"/>
          </a:p>
          <a:p>
            <a:r>
              <a:rPr lang="th-TH" sz="4000" dirty="0" smtClean="0"/>
              <a:t>         </a:t>
            </a:r>
            <a:r>
              <a:rPr lang="th-TH" sz="4000" b="1" dirty="0" smtClean="0"/>
              <a:t>สำหรับ</a:t>
            </a:r>
            <a:r>
              <a:rPr lang="th-TH" sz="4000" b="1" dirty="0"/>
              <a:t>การปิดบัญชีประจำเดือนทำโดยจัดทำงบทดลองประจำเดือน</a:t>
            </a:r>
            <a:endParaRPr lang="th-TH" sz="3800" b="1" dirty="0">
              <a:solidFill>
                <a:srgbClr val="000000"/>
              </a:solidFill>
              <a:latin typeface="Arial" pitchFamily="34" charset="0"/>
              <a:cs typeface="IrisUPC" pitchFamily="34" charset="-34"/>
            </a:endParaRPr>
          </a:p>
        </p:txBody>
      </p:sp>
      <p:sp>
        <p:nvSpPr>
          <p:cNvPr id="7171" name="Text Box 8"/>
          <p:cNvSpPr txBox="1">
            <a:spLocks noChangeArrowheads="1"/>
          </p:cNvSpPr>
          <p:nvPr/>
        </p:nvSpPr>
        <p:spPr bwMode="auto">
          <a:xfrm>
            <a:off x="357158" y="500042"/>
            <a:ext cx="4594225" cy="83026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eaLnBrk="0" hangingPunct="0"/>
            <a:r>
              <a:rPr lang="th-TH" sz="4800" b="1" dirty="0">
                <a:solidFill>
                  <a:srgbClr val="000000"/>
                </a:solidFill>
                <a:latin typeface="Angsana New" pitchFamily="18" charset="-34"/>
                <a:cs typeface="IrisUPC" pitchFamily="34" charset="-34"/>
              </a:rPr>
              <a:t>การปิดบัญชีประจำเดือน</a:t>
            </a:r>
          </a:p>
        </p:txBody>
      </p:sp>
      <p:sp>
        <p:nvSpPr>
          <p:cNvPr id="7172" name="ตัวยึดหมายเลขภาพนิ่ง 8"/>
          <p:cNvSpPr txBox="1">
            <a:spLocks/>
          </p:cNvSpPr>
          <p:nvPr/>
        </p:nvSpPr>
        <p:spPr bwMode="auto">
          <a:xfrm>
            <a:off x="6786563" y="6143625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A20A103-1A2D-4165-9D3D-E2F563B33C6C}" type="slidenum">
              <a:rPr lang="en-US" sz="1400">
                <a:latin typeface="Arial" pitchFamily="34" charset="0"/>
              </a:rPr>
              <a:pPr algn="r"/>
              <a:t>5</a:t>
            </a:fld>
            <a:endParaRPr lang="th-TH" sz="1400">
              <a:latin typeface="Arial" pitchFamily="34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4"/>
          <p:cNvSpPr>
            <a:spLocks noChangeArrowheads="1"/>
          </p:cNvSpPr>
          <p:nvPr/>
        </p:nvSpPr>
        <p:spPr bwMode="gray">
          <a:xfrm>
            <a:off x="714348" y="428604"/>
            <a:ext cx="3857625" cy="85725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>
            <a:flatTx/>
          </a:bodyPr>
          <a:lstStyle/>
          <a:p>
            <a:pPr algn="ctr" eaLnBrk="0" hangingPunct="0"/>
            <a:r>
              <a:rPr lang="th-TH" sz="4400" b="1" dirty="0">
                <a:solidFill>
                  <a:srgbClr val="000000"/>
                </a:solidFill>
                <a:latin typeface="Times New Roman" pitchFamily="18" charset="0"/>
                <a:cs typeface="IrisUPC" pitchFamily="34" charset="-34"/>
              </a:rPr>
              <a:t>การปิดบัญชีประจำปี</a:t>
            </a:r>
          </a:p>
        </p:txBody>
      </p:sp>
      <p:sp>
        <p:nvSpPr>
          <p:cNvPr id="8195" name="ตัวยึดหมายเลขภาพนิ่ง 8"/>
          <p:cNvSpPr txBox="1">
            <a:spLocks/>
          </p:cNvSpPr>
          <p:nvPr/>
        </p:nvSpPr>
        <p:spPr bwMode="auto">
          <a:xfrm>
            <a:off x="6786563" y="6143625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3022945-0860-48EE-897D-5C3863549528}" type="slidenum">
              <a:rPr lang="en-US" sz="1400">
                <a:latin typeface="Arial" pitchFamily="34" charset="0"/>
              </a:rPr>
              <a:pPr algn="r"/>
              <a:t>6</a:t>
            </a:fld>
            <a:endParaRPr lang="th-TH" sz="1400">
              <a:latin typeface="Arial" pitchFamily="34" charset="0"/>
            </a:endParaRPr>
          </a:p>
        </p:txBody>
      </p:sp>
      <p:sp>
        <p:nvSpPr>
          <p:cNvPr id="8196" name="Rectangle 7"/>
          <p:cNvSpPr>
            <a:spLocks noChangeArrowheads="1"/>
          </p:cNvSpPr>
          <p:nvPr/>
        </p:nvSpPr>
        <p:spPr bwMode="auto">
          <a:xfrm>
            <a:off x="500034" y="1214422"/>
            <a:ext cx="8177212" cy="289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120000"/>
              </a:lnSpc>
            </a:pPr>
            <a:r>
              <a:rPr lang="th-TH" sz="3800" b="1" dirty="0">
                <a:solidFill>
                  <a:srgbClr val="000000"/>
                </a:solidFill>
                <a:latin typeface="Arial" pitchFamily="34" charset="0"/>
                <a:cs typeface="IrisUPC" pitchFamily="34" charset="-34"/>
              </a:rPr>
              <a:t>การปิดบัญชีทุกบัญชีในสมุดบัญชีแยกประเภททั่วไป</a:t>
            </a:r>
          </a:p>
          <a:p>
            <a:pPr eaLnBrk="0" hangingPunct="0">
              <a:lnSpc>
                <a:spcPct val="120000"/>
              </a:lnSpc>
            </a:pPr>
            <a:r>
              <a:rPr lang="th-TH" sz="3800" b="1" dirty="0">
                <a:solidFill>
                  <a:srgbClr val="000000"/>
                </a:solidFill>
                <a:latin typeface="Arial" pitchFamily="34" charset="0"/>
                <a:cs typeface="IrisUPC" pitchFamily="34" charset="-34"/>
              </a:rPr>
              <a:t>ภายหลังปรับปรุงรายการบัญชี ณ วันสิ้นปีทางบัญชีแล้ว</a:t>
            </a:r>
          </a:p>
          <a:p>
            <a:pPr eaLnBrk="0" hangingPunct="0">
              <a:lnSpc>
                <a:spcPct val="120000"/>
              </a:lnSpc>
            </a:pPr>
            <a:r>
              <a:rPr lang="th-TH" sz="3800" b="1" dirty="0">
                <a:solidFill>
                  <a:srgbClr val="000000"/>
                </a:solidFill>
                <a:latin typeface="Arial" pitchFamily="34" charset="0"/>
                <a:cs typeface="IrisUPC" pitchFamily="34" charset="-34"/>
              </a:rPr>
              <a:t>เพื่อจัดทำงบการเงินประจำปี  ทำให้ทราบผลการดำเนินงาน</a:t>
            </a:r>
          </a:p>
          <a:p>
            <a:pPr eaLnBrk="0" hangingPunct="0">
              <a:lnSpc>
                <a:spcPct val="120000"/>
              </a:lnSpc>
            </a:pPr>
            <a:r>
              <a:rPr lang="th-TH" sz="3800" b="1" dirty="0">
                <a:solidFill>
                  <a:srgbClr val="000000"/>
                </a:solidFill>
                <a:latin typeface="Arial" pitchFamily="34" charset="0"/>
                <a:cs typeface="IrisUPC" pitchFamily="34" charset="-34"/>
              </a:rPr>
              <a:t>และฐานะการเงิน ณ วันสิ้นปีทางบัญชีของสหกรณ์</a:t>
            </a: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500034" y="4071942"/>
            <a:ext cx="8177212" cy="255454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th-TH" sz="4000" b="1" dirty="0"/>
              <a:t>มีขั้นตอนในการจัดทำ  ดังนี้</a:t>
            </a:r>
            <a:endParaRPr lang="en-US" sz="4000" b="1" dirty="0"/>
          </a:p>
          <a:p>
            <a:pPr lvl="0">
              <a:buFont typeface="Wingdings" pitchFamily="2" charset="2"/>
              <a:buChar char="v"/>
            </a:pPr>
            <a:r>
              <a:rPr lang="th-TH" sz="4000" b="1" dirty="0"/>
              <a:t>การจัดทำรายการปรับปรุงบัญชี</a:t>
            </a:r>
            <a:endParaRPr lang="en-US" sz="4000" b="1" dirty="0"/>
          </a:p>
          <a:p>
            <a:pPr lvl="0">
              <a:buFont typeface="Wingdings" pitchFamily="2" charset="2"/>
              <a:buChar char="v"/>
            </a:pPr>
            <a:r>
              <a:rPr lang="th-TH" sz="4000" b="1" dirty="0"/>
              <a:t>การจัดทำกระดาษทำการงบทดลอง</a:t>
            </a:r>
            <a:endParaRPr lang="en-US" sz="4000" b="1" dirty="0"/>
          </a:p>
          <a:p>
            <a:pPr lvl="0">
              <a:buFont typeface="Wingdings" pitchFamily="2" charset="2"/>
              <a:buChar char="v"/>
            </a:pPr>
            <a:r>
              <a:rPr lang="th-TH" sz="4000" b="1" dirty="0"/>
              <a:t>การจัดทำรายการปิดบัญชี</a:t>
            </a:r>
            <a:endParaRPr 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95" name="Text Box 11"/>
          <p:cNvSpPr txBox="1">
            <a:spLocks noChangeArrowheads="1"/>
          </p:cNvSpPr>
          <p:nvPr/>
        </p:nvSpPr>
        <p:spPr bwMode="auto">
          <a:xfrm>
            <a:off x="285720" y="428604"/>
            <a:ext cx="8429684" cy="1200329"/>
          </a:xfrm>
          <a:prstGeom prst="rect">
            <a:avLst/>
          </a:prstGeom>
          <a:solidFill>
            <a:srgbClr val="CCFF99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h-TH" sz="3600" b="1" dirty="0" smtClean="0">
                <a:latin typeface="Angsana New" pitchFamily="18" charset="-34"/>
                <a:sym typeface="Wingdings 2"/>
              </a:rPr>
              <a:t></a:t>
            </a:r>
            <a:r>
              <a:rPr lang="th-TH" sz="3600" b="1" dirty="0" smtClean="0"/>
              <a:t>การปรับปรุงบัญชีของสหกรณ์ออมทรัพย์และวิธีการจัดทำ</a:t>
            </a:r>
          </a:p>
          <a:p>
            <a:pPr marL="273050" indent="-273050">
              <a:tabLst>
                <a:tab pos="177800" algn="l"/>
                <a:tab pos="273050" algn="l"/>
              </a:tabLst>
            </a:pPr>
            <a:r>
              <a:rPr lang="th-TH" sz="3600" b="1" dirty="0" smtClean="0"/>
              <a:t>      ได้อธิบายไว้แล้วในส่วนของการจัดทำรายการปรับปรุงบัญชี</a:t>
            </a:r>
            <a:endParaRPr lang="en-US" sz="3600" b="1" dirty="0" smtClean="0">
              <a:solidFill>
                <a:srgbClr val="000099"/>
              </a:solidFill>
              <a:latin typeface="Angsana New" pitchFamily="18" charset="-34"/>
            </a:endParaRPr>
          </a:p>
        </p:txBody>
      </p:sp>
      <p:sp>
        <p:nvSpPr>
          <p:cNvPr id="4" name="ตัวยึดหมายเลขภาพนิ่ง 8"/>
          <p:cNvSpPr txBox="1">
            <a:spLocks noGrp="1"/>
          </p:cNvSpPr>
          <p:nvPr/>
        </p:nvSpPr>
        <p:spPr>
          <a:xfrm>
            <a:off x="8072438" y="6072188"/>
            <a:ext cx="785812" cy="457200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algn="ctr">
              <a:defRPr/>
            </a:pPr>
            <a:fld id="{2A62ED2B-1503-4440-815A-C02B24F92C9A}" type="slidenum">
              <a:rPr lang="en-US" b="1">
                <a:solidFill>
                  <a:schemeClr val="tx2">
                    <a:shade val="90000"/>
                  </a:schemeClr>
                </a:solidFill>
              </a:rPr>
              <a:pPr algn="ctr">
                <a:defRPr/>
              </a:pPr>
              <a:t>7</a:t>
            </a:fld>
            <a:endParaRPr lang="th-TH" b="1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285720" y="1708273"/>
            <a:ext cx="8429684" cy="507831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h-TH" sz="3600" b="1" dirty="0" smtClean="0">
                <a:latin typeface="Angsana New" pitchFamily="18" charset="-34"/>
                <a:sym typeface="Wingdings 2"/>
              </a:rPr>
              <a:t></a:t>
            </a:r>
            <a:r>
              <a:rPr lang="th-TH" sz="3600" b="1" dirty="0" smtClean="0"/>
              <a:t>การจัดทำกระดาษทำการงบทดลอง</a:t>
            </a:r>
            <a:r>
              <a:rPr lang="en-US" sz="3600" b="1" dirty="0" smtClean="0"/>
              <a:t> </a:t>
            </a:r>
            <a:r>
              <a:rPr lang="en-US" sz="3600" b="1" dirty="0" smtClean="0">
                <a:latin typeface="Angsana New" pitchFamily="18" charset="-34"/>
              </a:rPr>
              <a:t>10</a:t>
            </a:r>
            <a:r>
              <a:rPr lang="th-TH" sz="3600" b="1" dirty="0" smtClean="0">
                <a:latin typeface="Angsana New" pitchFamily="18" charset="-34"/>
              </a:rPr>
              <a:t> </a:t>
            </a:r>
            <a:r>
              <a:rPr lang="th-TH" sz="3600" b="1" dirty="0" smtClean="0"/>
              <a:t>ช่อง  </a:t>
            </a:r>
          </a:p>
          <a:p>
            <a:r>
              <a:rPr lang="th-TH" sz="3600" b="1" dirty="0" smtClean="0"/>
              <a:t>      ช่องจำนวนเงินทั้งเดบิตและเครดิตของ </a:t>
            </a:r>
          </a:p>
          <a:p>
            <a:r>
              <a:rPr lang="th-TH" sz="3600" b="1" dirty="0" smtClean="0">
                <a:solidFill>
                  <a:srgbClr val="C00000"/>
                </a:solidFill>
              </a:rPr>
              <a:t>     งบทดลองก่อนปรับปรุงรายการ</a:t>
            </a:r>
            <a:r>
              <a:rPr lang="th-TH" sz="3600" b="1" dirty="0" smtClean="0"/>
              <a:t> </a:t>
            </a:r>
          </a:p>
          <a:p>
            <a:r>
              <a:rPr lang="th-TH" sz="3600" b="1" dirty="0" smtClean="0">
                <a:solidFill>
                  <a:srgbClr val="000099"/>
                </a:solidFill>
              </a:rPr>
              <a:t>     รายการปรับปรุง </a:t>
            </a:r>
            <a:endParaRPr lang="th-TH" sz="3600" b="1" dirty="0" smtClean="0">
              <a:solidFill>
                <a:srgbClr val="C00000"/>
              </a:solidFill>
            </a:endParaRPr>
          </a:p>
          <a:p>
            <a:r>
              <a:rPr lang="th-TH" sz="3600" b="1" dirty="0" smtClean="0">
                <a:solidFill>
                  <a:srgbClr val="C00000"/>
                </a:solidFill>
              </a:rPr>
              <a:t>     งบทดลองหลังปรับปรุงรายการ </a:t>
            </a:r>
          </a:p>
          <a:p>
            <a:r>
              <a:rPr lang="th-TH" sz="3600" b="1" dirty="0" smtClean="0">
                <a:solidFill>
                  <a:srgbClr val="C00000"/>
                </a:solidFill>
              </a:rPr>
              <a:t>     </a:t>
            </a:r>
            <a:r>
              <a:rPr lang="th-TH" sz="3600" b="1" dirty="0" smtClean="0"/>
              <a:t>งบกำไรขาดทุน และ</a:t>
            </a:r>
          </a:p>
          <a:p>
            <a:r>
              <a:rPr lang="th-TH" sz="3600" b="1" dirty="0" smtClean="0"/>
              <a:t>     </a:t>
            </a:r>
            <a:r>
              <a:rPr lang="th-TH" sz="3600" b="1" dirty="0" smtClean="0">
                <a:solidFill>
                  <a:srgbClr val="000099"/>
                </a:solidFill>
              </a:rPr>
              <a:t>งบแสดงฐานการเงิน  </a:t>
            </a:r>
          </a:p>
          <a:p>
            <a:r>
              <a:rPr lang="th-TH" sz="3600" b="1" dirty="0" smtClean="0">
                <a:solidFill>
                  <a:srgbClr val="000099"/>
                </a:solidFill>
                <a:latin typeface="Angsana New" pitchFamily="18" charset="-34"/>
              </a:rPr>
              <a:t> </a:t>
            </a:r>
            <a:r>
              <a:rPr lang="th-TH" sz="3600" b="1" dirty="0" smtClean="0">
                <a:solidFill>
                  <a:srgbClr val="C00000"/>
                </a:solidFill>
                <a:latin typeface="Angsana New" pitchFamily="18" charset="-34"/>
              </a:rPr>
              <a:t>หรือ กระดาษทำการงบทดลอง  </a:t>
            </a:r>
            <a:r>
              <a:rPr lang="en-US" sz="3600" b="1" dirty="0" smtClean="0">
                <a:solidFill>
                  <a:srgbClr val="C00000"/>
                </a:solidFill>
                <a:latin typeface="Angsana New" pitchFamily="18" charset="-34"/>
              </a:rPr>
              <a:t>14 </a:t>
            </a:r>
            <a:r>
              <a:rPr lang="th-TH" sz="3600" b="1" dirty="0" smtClean="0">
                <a:solidFill>
                  <a:srgbClr val="C00000"/>
                </a:solidFill>
                <a:latin typeface="Angsana New" pitchFamily="18" charset="-34"/>
              </a:rPr>
              <a:t>ช่อง (เพิ่มยอดยกมา และรายการระหว่างปี</a:t>
            </a:r>
            <a:endParaRPr lang="en-US" sz="3600" b="1" dirty="0" smtClean="0">
              <a:solidFill>
                <a:srgbClr val="C00000"/>
              </a:solidFill>
              <a:latin typeface="Angsana New" pitchFamily="18" charset="-34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1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95" grpId="0" animBg="1" autoUpdateAnimBg="0"/>
      <p:bldP spid="5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ตัวยึดหมายเลขภาพนิ่ง 8"/>
          <p:cNvSpPr txBox="1">
            <a:spLocks/>
          </p:cNvSpPr>
          <p:nvPr/>
        </p:nvSpPr>
        <p:spPr bwMode="auto">
          <a:xfrm>
            <a:off x="6786563" y="6143625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93E7C54-EBD9-4276-8D02-EE2808D9DBC3}" type="slidenum">
              <a:rPr lang="en-US" sz="1400">
                <a:latin typeface="Arial" pitchFamily="34" charset="0"/>
              </a:rPr>
              <a:pPr algn="r"/>
              <a:t>8</a:t>
            </a:fld>
            <a:endParaRPr lang="th-TH" sz="1400">
              <a:latin typeface="Arial" pitchFamily="34" charset="0"/>
            </a:endParaRPr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gray">
          <a:xfrm>
            <a:off x="857224" y="571480"/>
            <a:ext cx="7500990" cy="71438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>
            <a:flatTx/>
          </a:bodyPr>
          <a:lstStyle/>
          <a:p>
            <a:pPr lvl="0" eaLnBrk="0" hangingPunct="0">
              <a:defRPr/>
            </a:pPr>
            <a:r>
              <a:rPr lang="th-TH" sz="4000" b="1" dirty="0" smtClean="0">
                <a:solidFill>
                  <a:srgbClr val="000000"/>
                </a:solidFill>
                <a:latin typeface="Times New Roman" pitchFamily="18" charset="0"/>
                <a:cs typeface="IrisUPC" pitchFamily="34" charset="-34"/>
                <a:sym typeface="Wingdings 2"/>
              </a:rPr>
              <a:t></a:t>
            </a:r>
            <a:r>
              <a:rPr lang="th-TH" sz="4000" b="1" dirty="0" smtClean="0"/>
              <a:t>การจัดทำรายการปิดบัญชี</a:t>
            </a:r>
            <a:endParaRPr lang="en-US" sz="4000" b="1" dirty="0" smtClean="0"/>
          </a:p>
        </p:txBody>
      </p:sp>
      <p:sp>
        <p:nvSpPr>
          <p:cNvPr id="9222" name="Rectangle 7"/>
          <p:cNvSpPr>
            <a:spLocks noChangeArrowheads="1"/>
          </p:cNvSpPr>
          <p:nvPr/>
        </p:nvSpPr>
        <p:spPr bwMode="auto">
          <a:xfrm>
            <a:off x="428596" y="2714620"/>
            <a:ext cx="8177213" cy="2554545"/>
          </a:xfrm>
          <a:prstGeom prst="rect">
            <a:avLst/>
          </a:prstGeom>
          <a:noFill/>
          <a:ln w="9525">
            <a:solidFill>
              <a:srgbClr val="000099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th-TH" sz="4000" b="1" dirty="0" smtClean="0"/>
              <a:t>ให้ปิดบัญชี</a:t>
            </a:r>
            <a:r>
              <a:rPr lang="th-TH" sz="4000" b="1" dirty="0" smtClean="0">
                <a:solidFill>
                  <a:srgbClr val="000099"/>
                </a:solidFill>
              </a:rPr>
              <a:t>รายได้และค่าใช้จ่าย</a:t>
            </a:r>
            <a:r>
              <a:rPr lang="th-TH" sz="4000" b="1" dirty="0" smtClean="0"/>
              <a:t>ต่างๆทุกประเภท  ทุกบัญชี  </a:t>
            </a:r>
            <a:r>
              <a:rPr lang="th-TH" sz="4000" b="1" dirty="0" smtClean="0">
                <a:solidFill>
                  <a:srgbClr val="000099"/>
                </a:solidFill>
              </a:rPr>
              <a:t>เข้าบัญชีกำไรขาดทุน</a:t>
            </a:r>
            <a:r>
              <a:rPr lang="th-TH" sz="4000" b="1" dirty="0" smtClean="0"/>
              <a:t>เพื่อ</a:t>
            </a:r>
            <a:r>
              <a:rPr lang="th-TH" sz="4000" b="1" u="sng" dirty="0" smtClean="0"/>
              <a:t>ทราบผลกำไรหรือขาดทุนจากการดำเนินงาน </a:t>
            </a:r>
            <a:r>
              <a:rPr lang="th-TH" sz="4000" b="1" dirty="0" smtClean="0"/>
              <a:t> โดยบันทึกรายการในสมุดรายวันทั่วไป  แล้วผ่านรายการไปยังบัญชีแยกประเภทที่</a:t>
            </a:r>
            <a:r>
              <a:rPr lang="th-TH" sz="4000" b="1" dirty="0" smtClean="0"/>
              <a:t>เกี่ยวข้อง ดังนี้</a:t>
            </a:r>
            <a:endParaRPr lang="th-TH" sz="3800" b="1" dirty="0">
              <a:solidFill>
                <a:srgbClr val="000000"/>
              </a:solidFill>
              <a:latin typeface="Arial" pitchFamily="34" charset="0"/>
              <a:cs typeface="IrisUPC" pitchFamily="34" charset="-34"/>
            </a:endParaRPr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gray">
          <a:xfrm>
            <a:off x="357158" y="1714488"/>
            <a:ext cx="8143932" cy="714380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0">
                <a:schemeClr val="tx1">
                  <a:lumMod val="25000"/>
                  <a:lumOff val="75000"/>
                  <a:tint val="66000"/>
                  <a:satMod val="160000"/>
                </a:schemeClr>
              </a:gs>
              <a:gs pos="50000">
                <a:schemeClr val="tx1">
                  <a:lumMod val="25000"/>
                  <a:lumOff val="75000"/>
                  <a:tint val="44500"/>
                  <a:satMod val="160000"/>
                </a:schemeClr>
              </a:gs>
              <a:gs pos="100000">
                <a:schemeClr val="tx1">
                  <a:lumMod val="25000"/>
                  <a:lumOff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 w="9525">
            <a:round/>
            <a:headEnd/>
            <a:tailEnd/>
          </a:ln>
          <a:scene3d>
            <a:camera prst="perspectiveFront"/>
            <a:lightRig rig="legacyFlat3" dir="b"/>
          </a:scene3d>
          <a:sp3d extrusionH="430200" prstMaterial="legacyMetal">
            <a:bevelT w="13500" h="13500" prst="relaxedInset"/>
            <a:bevelB w="13500" h="13500" prst="angle"/>
            <a:extrusionClr>
              <a:schemeClr val="folHlink"/>
            </a:extrusionClr>
          </a:sp3d>
        </p:spPr>
        <p:txBody>
          <a:bodyPr wrap="none" anchor="ctr">
            <a:flatTx/>
          </a:bodyPr>
          <a:lstStyle/>
          <a:p>
            <a:pPr algn="ctr" eaLnBrk="0" hangingPunct="0">
              <a:defRPr/>
            </a:pPr>
            <a:r>
              <a:rPr lang="en-US" sz="4000" b="1" dirty="0" smtClean="0">
                <a:solidFill>
                  <a:srgbClr val="000000"/>
                </a:solidFill>
                <a:latin typeface="Angsana New" pitchFamily="18" charset="-34"/>
              </a:rPr>
              <a:t>3.1</a:t>
            </a:r>
            <a:r>
              <a:rPr lang="th-TH" sz="4000" b="1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th-TH" sz="4000" b="1" dirty="0" smtClean="0">
                <a:solidFill>
                  <a:srgbClr val="000000"/>
                </a:solidFill>
                <a:latin typeface="Times New Roman" pitchFamily="18" charset="0"/>
                <a:cs typeface="IrisUPC" pitchFamily="34" charset="-34"/>
              </a:rPr>
              <a:t>การปิด</a:t>
            </a:r>
            <a:r>
              <a:rPr lang="th-TH" sz="4000" b="1" dirty="0">
                <a:solidFill>
                  <a:srgbClr val="000000"/>
                </a:solidFill>
                <a:latin typeface="Times New Roman" pitchFamily="18" charset="0"/>
                <a:cs typeface="IrisUPC" pitchFamily="34" charset="-34"/>
              </a:rPr>
              <a:t>บัญชีประจำปีประเภทรายได้และค่าใช้จ่าย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ตัวยึดหมายเลขภาพนิ่ง 8"/>
          <p:cNvSpPr txBox="1">
            <a:spLocks/>
          </p:cNvSpPr>
          <p:nvPr/>
        </p:nvSpPr>
        <p:spPr bwMode="auto">
          <a:xfrm>
            <a:off x="6786563" y="6143625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80FD85D-90BD-4528-BB85-6F9003F8C2E4}" type="slidenum">
              <a:rPr lang="en-US" sz="1400">
                <a:latin typeface="Arial" pitchFamily="34" charset="0"/>
              </a:rPr>
              <a:pPr algn="r"/>
              <a:t>9</a:t>
            </a:fld>
            <a:endParaRPr lang="th-TH" sz="1400">
              <a:latin typeface="Arial" pitchFamily="34" charset="0"/>
            </a:endParaRPr>
          </a:p>
        </p:txBody>
      </p:sp>
      <p:sp>
        <p:nvSpPr>
          <p:cNvPr id="10246" name="Rectangle 7"/>
          <p:cNvSpPr>
            <a:spLocks noChangeArrowheads="1"/>
          </p:cNvSpPr>
          <p:nvPr/>
        </p:nvSpPr>
        <p:spPr bwMode="auto">
          <a:xfrm>
            <a:off x="0" y="2143125"/>
            <a:ext cx="8643966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h-TH" sz="3200" b="1" dirty="0" smtClean="0">
                <a:latin typeface="Angsana New" pitchFamily="18" charset="-34"/>
              </a:rPr>
              <a:t>เดบิต    รายได้</a:t>
            </a:r>
            <a:r>
              <a:rPr lang="en-US" sz="3200" b="1" dirty="0" smtClean="0">
                <a:latin typeface="Angsana New" pitchFamily="18" charset="-34"/>
              </a:rPr>
              <a:t>					             </a:t>
            </a:r>
            <a:r>
              <a:rPr lang="en-US" sz="3200" b="1" dirty="0" err="1" smtClean="0">
                <a:latin typeface="Angsana New" pitchFamily="18" charset="-34"/>
              </a:rPr>
              <a:t>xxxx</a:t>
            </a:r>
            <a:endParaRPr lang="en-US" sz="3200" b="1" dirty="0" smtClean="0">
              <a:latin typeface="Angsana New" pitchFamily="18" charset="-34"/>
            </a:endParaRPr>
          </a:p>
          <a:p>
            <a:r>
              <a:rPr lang="en-US" sz="3200" b="1" dirty="0" smtClean="0">
                <a:latin typeface="Angsana New" pitchFamily="18" charset="-34"/>
              </a:rPr>
              <a:t>	 </a:t>
            </a:r>
            <a:r>
              <a:rPr lang="th-TH" sz="3200" b="1" dirty="0" smtClean="0">
                <a:latin typeface="Angsana New" pitchFamily="18" charset="-34"/>
              </a:rPr>
              <a:t>...................................</a:t>
            </a:r>
            <a:r>
              <a:rPr lang="en-US" sz="3200" b="1" dirty="0" smtClean="0">
                <a:latin typeface="Angsana New" pitchFamily="18" charset="-34"/>
              </a:rPr>
              <a:t>      		             </a:t>
            </a:r>
            <a:r>
              <a:rPr lang="en-US" sz="3200" b="1" dirty="0" err="1" smtClean="0">
                <a:latin typeface="Angsana New" pitchFamily="18" charset="-34"/>
              </a:rPr>
              <a:t>xxxx</a:t>
            </a:r>
            <a:endParaRPr lang="en-US" sz="3200" b="1" dirty="0" smtClean="0">
              <a:latin typeface="Angsana New" pitchFamily="18" charset="-34"/>
            </a:endParaRPr>
          </a:p>
          <a:p>
            <a:r>
              <a:rPr lang="en-US" sz="3200" b="1" dirty="0" smtClean="0">
                <a:latin typeface="Angsana New" pitchFamily="18" charset="-34"/>
              </a:rPr>
              <a:t>	 </a:t>
            </a:r>
            <a:r>
              <a:rPr lang="th-TH" sz="3200" b="1" dirty="0" smtClean="0">
                <a:latin typeface="Angsana New" pitchFamily="18" charset="-34"/>
              </a:rPr>
              <a:t>...................................</a:t>
            </a:r>
            <a:r>
              <a:rPr lang="en-US" sz="3200" b="1" dirty="0" smtClean="0">
                <a:latin typeface="Angsana New" pitchFamily="18" charset="-34"/>
              </a:rPr>
              <a:t>		                           </a:t>
            </a:r>
            <a:r>
              <a:rPr lang="en-US" sz="3200" b="1" dirty="0" err="1" smtClean="0">
                <a:latin typeface="Angsana New" pitchFamily="18" charset="-34"/>
              </a:rPr>
              <a:t>xxxx</a:t>
            </a:r>
            <a:endParaRPr lang="en-US" sz="3200" b="1" dirty="0" smtClean="0">
              <a:latin typeface="Angsana New" pitchFamily="18" charset="-34"/>
            </a:endParaRPr>
          </a:p>
          <a:p>
            <a:r>
              <a:rPr lang="en-US" sz="3200" b="1" dirty="0" smtClean="0">
                <a:latin typeface="Angsana New" pitchFamily="18" charset="-34"/>
              </a:rPr>
              <a:t>	</a:t>
            </a:r>
            <a:r>
              <a:rPr lang="th-TH" sz="3200" b="1" dirty="0" smtClean="0">
                <a:latin typeface="Angsana New" pitchFamily="18" charset="-34"/>
              </a:rPr>
              <a:t> ขาดทุนสุทธิ </a:t>
            </a:r>
            <a:r>
              <a:rPr lang="en-US" sz="3200" b="1" dirty="0" smtClean="0">
                <a:latin typeface="Angsana New" pitchFamily="18" charset="-34"/>
              </a:rPr>
              <a:t>(</a:t>
            </a:r>
            <a:r>
              <a:rPr lang="th-TH" sz="3200" b="1" dirty="0" smtClean="0">
                <a:latin typeface="Angsana New" pitchFamily="18" charset="-34"/>
              </a:rPr>
              <a:t>กรณียอดรวมค่าใช้จ่ายสูงกว่ารายได้</a:t>
            </a:r>
            <a:r>
              <a:rPr lang="en-US" sz="3200" b="1" dirty="0" smtClean="0">
                <a:latin typeface="Angsana New" pitchFamily="18" charset="-34"/>
              </a:rPr>
              <a:t>)	</a:t>
            </a:r>
            <a:r>
              <a:rPr lang="en-US" sz="3200" b="1" dirty="0" err="1" smtClean="0">
                <a:latin typeface="Angsana New" pitchFamily="18" charset="-34"/>
              </a:rPr>
              <a:t>xxxx</a:t>
            </a:r>
            <a:endParaRPr lang="en-US" sz="3200" b="1" dirty="0" smtClean="0">
              <a:latin typeface="Angsana New" pitchFamily="18" charset="-34"/>
            </a:endParaRPr>
          </a:p>
          <a:p>
            <a:r>
              <a:rPr lang="en-US" sz="3200" b="1" dirty="0" smtClean="0">
                <a:latin typeface="Angsana New" pitchFamily="18" charset="-34"/>
              </a:rPr>
              <a:t>	</a:t>
            </a:r>
            <a:r>
              <a:rPr lang="th-TH" sz="3200" b="1" dirty="0" smtClean="0">
                <a:latin typeface="Angsana New" pitchFamily="18" charset="-34"/>
              </a:rPr>
              <a:t>     เครดิต   ค่าใช้จ่าย</a:t>
            </a:r>
            <a:r>
              <a:rPr lang="en-US" sz="3200" b="1" dirty="0" smtClean="0">
                <a:latin typeface="Angsana New" pitchFamily="18" charset="-34"/>
              </a:rPr>
              <a:t>				                   </a:t>
            </a:r>
            <a:r>
              <a:rPr lang="en-US" sz="3200" b="1" dirty="0" err="1" smtClean="0">
                <a:latin typeface="Angsana New" pitchFamily="18" charset="-34"/>
              </a:rPr>
              <a:t>xxxx</a:t>
            </a:r>
            <a:r>
              <a:rPr lang="en-US" sz="3200" b="1" dirty="0" smtClean="0">
                <a:latin typeface="Angsana New" pitchFamily="18" charset="-34"/>
              </a:rPr>
              <a:t>			     </a:t>
            </a:r>
            <a:r>
              <a:rPr lang="th-TH" sz="3200" b="1" dirty="0" smtClean="0">
                <a:latin typeface="Angsana New" pitchFamily="18" charset="-34"/>
              </a:rPr>
              <a:t>...................................</a:t>
            </a:r>
            <a:r>
              <a:rPr lang="en-US" sz="3200" b="1" dirty="0" smtClean="0">
                <a:latin typeface="Angsana New" pitchFamily="18" charset="-34"/>
              </a:rPr>
              <a:t>			                   </a:t>
            </a:r>
            <a:r>
              <a:rPr lang="en-US" sz="3200" b="1" dirty="0" err="1" smtClean="0">
                <a:latin typeface="Angsana New" pitchFamily="18" charset="-34"/>
              </a:rPr>
              <a:t>xxxx</a:t>
            </a:r>
            <a:r>
              <a:rPr lang="en-US" sz="3200" b="1" dirty="0" smtClean="0">
                <a:latin typeface="Angsana New" pitchFamily="18" charset="-34"/>
              </a:rPr>
              <a:t>	</a:t>
            </a:r>
          </a:p>
          <a:p>
            <a:r>
              <a:rPr lang="en-US" sz="3200" b="1" dirty="0" smtClean="0">
                <a:latin typeface="Angsana New" pitchFamily="18" charset="-34"/>
              </a:rPr>
              <a:t>		     </a:t>
            </a:r>
            <a:r>
              <a:rPr lang="th-TH" sz="3200" b="1" dirty="0" smtClean="0">
                <a:latin typeface="Angsana New" pitchFamily="18" charset="-34"/>
              </a:rPr>
              <a:t>..................................</a:t>
            </a:r>
            <a:r>
              <a:rPr lang="en-US" sz="3200" b="1" dirty="0" smtClean="0">
                <a:latin typeface="Angsana New" pitchFamily="18" charset="-34"/>
              </a:rPr>
              <a:t>			                   </a:t>
            </a:r>
            <a:r>
              <a:rPr lang="en-US" sz="3200" b="1" dirty="0" err="1" smtClean="0">
                <a:latin typeface="Angsana New" pitchFamily="18" charset="-34"/>
              </a:rPr>
              <a:t>xxxx</a:t>
            </a:r>
            <a:r>
              <a:rPr lang="en-US" sz="3200" b="1" dirty="0" smtClean="0">
                <a:latin typeface="Angsana New" pitchFamily="18" charset="-34"/>
              </a:rPr>
              <a:t>			</a:t>
            </a:r>
            <a:r>
              <a:rPr lang="th-TH" sz="3200" b="1" dirty="0" smtClean="0">
                <a:latin typeface="Angsana New" pitchFamily="18" charset="-34"/>
              </a:rPr>
              <a:t>     กำไรสุทธิ </a:t>
            </a:r>
            <a:r>
              <a:rPr lang="en-US" sz="3200" b="1" dirty="0" smtClean="0">
                <a:latin typeface="Angsana New" pitchFamily="18" charset="-34"/>
              </a:rPr>
              <a:t>(</a:t>
            </a:r>
            <a:r>
              <a:rPr lang="th-TH" sz="3200" b="1" dirty="0" smtClean="0">
                <a:latin typeface="Angsana New" pitchFamily="18" charset="-34"/>
              </a:rPr>
              <a:t>กรณียอดรวมรายได้สูงกว่าค่าใช้จ่าย</a:t>
            </a:r>
            <a:r>
              <a:rPr lang="en-US" sz="3200" b="1" dirty="0" smtClean="0">
                <a:latin typeface="Angsana New" pitchFamily="18" charset="-34"/>
              </a:rPr>
              <a:t>)	      </a:t>
            </a:r>
            <a:r>
              <a:rPr lang="en-US" sz="3200" b="1" dirty="0" err="1" smtClean="0">
                <a:latin typeface="Angsana New" pitchFamily="18" charset="-34"/>
              </a:rPr>
              <a:t>xxxx</a:t>
            </a:r>
            <a:endParaRPr lang="en-US" sz="3200" b="1" dirty="0">
              <a:latin typeface="Angsana New" pitchFamily="18" charset="-34"/>
            </a:endParaRPr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gray">
          <a:xfrm>
            <a:off x="357158" y="785794"/>
            <a:ext cx="8143932" cy="714380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0">
                <a:schemeClr val="tx1">
                  <a:lumMod val="25000"/>
                  <a:lumOff val="75000"/>
                  <a:tint val="66000"/>
                  <a:satMod val="160000"/>
                </a:schemeClr>
              </a:gs>
              <a:gs pos="50000">
                <a:schemeClr val="tx1">
                  <a:lumMod val="25000"/>
                  <a:lumOff val="75000"/>
                  <a:tint val="44500"/>
                  <a:satMod val="160000"/>
                </a:schemeClr>
              </a:gs>
              <a:gs pos="100000">
                <a:schemeClr val="tx1">
                  <a:lumMod val="25000"/>
                  <a:lumOff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 w="9525">
            <a:round/>
            <a:headEnd/>
            <a:tailEnd/>
          </a:ln>
          <a:scene3d>
            <a:camera prst="perspectiveFront"/>
            <a:lightRig rig="legacyFlat3" dir="b"/>
          </a:scene3d>
          <a:sp3d extrusionH="430200" prstMaterial="legacyMetal">
            <a:bevelT w="13500" h="13500" prst="relaxedInset"/>
            <a:bevelB w="13500" h="13500" prst="angle"/>
            <a:extrusionClr>
              <a:schemeClr val="folHlink"/>
            </a:extrusionClr>
          </a:sp3d>
        </p:spPr>
        <p:txBody>
          <a:bodyPr wrap="none" anchor="ctr">
            <a:flatTx/>
          </a:bodyPr>
          <a:lstStyle/>
          <a:p>
            <a:pPr algn="ctr" eaLnBrk="0" hangingPunct="0">
              <a:defRPr/>
            </a:pPr>
            <a:r>
              <a:rPr lang="en-US" sz="4000" b="1" dirty="0" smtClean="0">
                <a:solidFill>
                  <a:srgbClr val="000000"/>
                </a:solidFill>
                <a:latin typeface="Angsana New" pitchFamily="18" charset="-34"/>
              </a:rPr>
              <a:t>3.1</a:t>
            </a:r>
            <a:r>
              <a:rPr lang="th-TH" sz="4000" b="1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th-TH" sz="4000" b="1" dirty="0" smtClean="0">
                <a:solidFill>
                  <a:srgbClr val="000000"/>
                </a:solidFill>
                <a:latin typeface="Times New Roman" pitchFamily="18" charset="0"/>
                <a:cs typeface="IrisUPC" pitchFamily="34" charset="-34"/>
              </a:rPr>
              <a:t>การปิด</a:t>
            </a:r>
            <a:r>
              <a:rPr lang="th-TH" sz="4000" b="1" dirty="0">
                <a:solidFill>
                  <a:srgbClr val="000000"/>
                </a:solidFill>
                <a:latin typeface="Times New Roman" pitchFamily="18" charset="0"/>
                <a:cs typeface="IrisUPC" pitchFamily="34" charset="-34"/>
              </a:rPr>
              <a:t>บัญชีประจำปีประเภทรายได้และค่าใช้จ่าย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heckss">
  <a:themeElements>
    <a:clrScheme name="">
      <a:dk1>
        <a:srgbClr val="000000"/>
      </a:dk1>
      <a:lt1>
        <a:srgbClr val="FFFFFF"/>
      </a:lt1>
      <a:dk2>
        <a:srgbClr val="00B7A5"/>
      </a:dk2>
      <a:lt2>
        <a:srgbClr val="FFBA4F"/>
      </a:lt2>
      <a:accent1>
        <a:srgbClr val="FF5008"/>
      </a:accent1>
      <a:accent2>
        <a:srgbClr val="FE9B03"/>
      </a:accent2>
      <a:accent3>
        <a:srgbClr val="AAD8CF"/>
      </a:accent3>
      <a:accent4>
        <a:srgbClr val="DADADA"/>
      </a:accent4>
      <a:accent5>
        <a:srgbClr val="FFB3AA"/>
      </a:accent5>
      <a:accent6>
        <a:srgbClr val="E68C02"/>
      </a:accent6>
      <a:hlink>
        <a:srgbClr val="00FF00"/>
      </a:hlink>
      <a:folHlink>
        <a:srgbClr val="8CF4EA"/>
      </a:folHlink>
    </a:clrScheme>
    <a:fontScheme name="checkss">
      <a:majorFont>
        <a:latin typeface="EucrosiaUPC"/>
        <a:ea typeface=""/>
        <a:cs typeface="Arial"/>
      </a:majorFont>
      <a:minorFont>
        <a:latin typeface="EucrosiaUPC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h-TH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IrisUPC" pitchFamily="34" charset="-34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h-TH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IrisUPC" pitchFamily="34" charset="-34"/>
          </a:defRPr>
        </a:defPPr>
      </a:lstStyle>
    </a:lnDef>
  </a:objectDefaults>
  <a:extraClrSchemeLst>
    <a:extraClrScheme>
      <a:clrScheme name="checks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cks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ecks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cks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cks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cks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cks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Angsana New"/>
      </a:majorFont>
      <a:minorFont>
        <a:latin typeface="Garamond"/>
        <a:ea typeface=""/>
        <a:cs typeface="Angsana New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15106</TotalTime>
  <Words>485</Words>
  <Application>Microsoft Office PowerPoint</Application>
  <PresentationFormat>นำเสนอทางหน้าจอ (4:3)</PresentationFormat>
  <Paragraphs>77</Paragraphs>
  <Slides>12</Slides>
  <Notes>0</Notes>
  <HiddenSlides>0</HiddenSlides>
  <MMClips>0</MMClips>
  <ScaleCrop>false</ScaleCrop>
  <HeadingPairs>
    <vt:vector size="6" baseType="variant">
      <vt:variant>
        <vt:lpstr>ชุดรูปแบบ</vt:lpstr>
      </vt:variant>
      <vt:variant>
        <vt:i4>3</vt:i4>
      </vt:variant>
      <vt:variant>
        <vt:lpstr>เซิร์ฟเวอร์ OLE ฝังตัว</vt:lpstr>
      </vt:variant>
      <vt:variant>
        <vt:i4>1</vt:i4>
      </vt:variant>
      <vt:variant>
        <vt:lpstr>ชื่อเรื่องภาพนิ่ง</vt:lpstr>
      </vt:variant>
      <vt:variant>
        <vt:i4>12</vt:i4>
      </vt:variant>
    </vt:vector>
  </HeadingPairs>
  <TitlesOfParts>
    <vt:vector size="16" baseType="lpstr">
      <vt:lpstr>ชุดรูปแบบของ Office</vt:lpstr>
      <vt:lpstr>checkss</vt:lpstr>
      <vt:lpstr>Stream</vt:lpstr>
      <vt:lpstr>งานนำเสนอ</vt:lpstr>
      <vt:lpstr>ภาพนิ่ง 1</vt:lpstr>
      <vt:lpstr>ภาพนิ่ง 2</vt:lpstr>
      <vt:lpstr>ภาพนิ่ง 3</vt:lpstr>
      <vt:lpstr>ภาพนิ่ง 4</vt:lpstr>
      <vt:lpstr>ภาพนิ่ง 5</vt:lpstr>
      <vt:lpstr>ภาพนิ่ง 6</vt:lpstr>
      <vt:lpstr>ภาพนิ่ง 7</vt:lpstr>
      <vt:lpstr>ภาพนิ่ง 8</vt:lpstr>
      <vt:lpstr>ภาพนิ่ง 9</vt:lpstr>
      <vt:lpstr>ภาพนิ่ง 10</vt:lpstr>
      <vt:lpstr>ภาพนิ่ง 11</vt:lpstr>
      <vt:lpstr>ภาพนิ่ง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dc:creator>Cad789</dc:creator>
  <cp:lastModifiedBy>CAD608</cp:lastModifiedBy>
  <cp:revision>637</cp:revision>
  <dcterms:created xsi:type="dcterms:W3CDTF">2012-11-08T01:45:46Z</dcterms:created>
  <dcterms:modified xsi:type="dcterms:W3CDTF">2018-11-15T04:20:55Z</dcterms:modified>
</cp:coreProperties>
</file>